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notesSlides/notesSlide23.xml" ContentType="application/vnd.openxmlformats-officedocument.presentationml.notesSlide+xml"/>
  <Override PartName="/ppt/charts/chart7.xml" ContentType="application/vnd.openxmlformats-officedocument.drawingml.chart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rawings/drawing1.xml" ContentType="application/vnd.openxmlformats-officedocument.drawingml.chartshape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charts/chart8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6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layout2.xml" ContentType="application/vnd.openxmlformats-officedocument.drawingml.diagramLayout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Default Extension="xls" ContentType="application/vnd.ms-exce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9" r:id="rId1"/>
    <p:sldMasterId id="2147483961" r:id="rId2"/>
  </p:sldMasterIdLst>
  <p:notesMasterIdLst>
    <p:notesMasterId r:id="rId58"/>
  </p:notesMasterIdLst>
  <p:handoutMasterIdLst>
    <p:handoutMasterId r:id="rId59"/>
  </p:handoutMasterIdLst>
  <p:sldIdLst>
    <p:sldId id="257" r:id="rId3"/>
    <p:sldId id="544" r:id="rId4"/>
    <p:sldId id="549" r:id="rId5"/>
    <p:sldId id="557" r:id="rId6"/>
    <p:sldId id="558" r:id="rId7"/>
    <p:sldId id="559" r:id="rId8"/>
    <p:sldId id="560" r:id="rId9"/>
    <p:sldId id="551" r:id="rId10"/>
    <p:sldId id="552" r:id="rId11"/>
    <p:sldId id="555" r:id="rId12"/>
    <p:sldId id="563" r:id="rId13"/>
    <p:sldId id="564" r:id="rId14"/>
    <p:sldId id="585" r:id="rId15"/>
    <p:sldId id="553" r:id="rId16"/>
    <p:sldId id="266" r:id="rId17"/>
    <p:sldId id="565" r:id="rId18"/>
    <p:sldId id="566" r:id="rId19"/>
    <p:sldId id="535" r:id="rId20"/>
    <p:sldId id="536" r:id="rId21"/>
    <p:sldId id="567" r:id="rId22"/>
    <p:sldId id="568" r:id="rId23"/>
    <p:sldId id="569" r:id="rId24"/>
    <p:sldId id="267" r:id="rId25"/>
    <p:sldId id="510" r:id="rId26"/>
    <p:sldId id="571" r:id="rId27"/>
    <p:sldId id="293" r:id="rId28"/>
    <p:sldId id="578" r:id="rId29"/>
    <p:sldId id="576" r:id="rId30"/>
    <p:sldId id="527" r:id="rId31"/>
    <p:sldId id="428" r:id="rId32"/>
    <p:sldId id="579" r:id="rId33"/>
    <p:sldId id="580" r:id="rId34"/>
    <p:sldId id="485" r:id="rId35"/>
    <p:sldId id="486" r:id="rId36"/>
    <p:sldId id="488" r:id="rId37"/>
    <p:sldId id="533" r:id="rId38"/>
    <p:sldId id="586" r:id="rId39"/>
    <p:sldId id="492" r:id="rId40"/>
    <p:sldId id="493" r:id="rId41"/>
    <p:sldId id="495" r:id="rId42"/>
    <p:sldId id="582" r:id="rId43"/>
    <p:sldId id="497" r:id="rId44"/>
    <p:sldId id="500" r:id="rId45"/>
    <p:sldId id="584" r:id="rId46"/>
    <p:sldId id="501" r:id="rId47"/>
    <p:sldId id="502" r:id="rId48"/>
    <p:sldId id="504" r:id="rId49"/>
    <p:sldId id="577" r:id="rId50"/>
    <p:sldId id="505" r:id="rId51"/>
    <p:sldId id="581" r:id="rId52"/>
    <p:sldId id="459" r:id="rId53"/>
    <p:sldId id="542" r:id="rId54"/>
    <p:sldId id="514" r:id="rId55"/>
    <p:sldId id="479" r:id="rId56"/>
    <p:sldId id="448" r:id="rId57"/>
  </p:sldIdLst>
  <p:sldSz cx="9144000" cy="6858000" type="screen4x3"/>
  <p:notesSz cx="6761163" cy="99425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6E9811DA-9252-4A07-AF15-FB7A40ED462D}">
          <p14:sldIdLst>
            <p14:sldId id="257"/>
            <p14:sldId id="544"/>
            <p14:sldId id="549"/>
            <p14:sldId id="557"/>
            <p14:sldId id="558"/>
            <p14:sldId id="559"/>
            <p14:sldId id="560"/>
            <p14:sldId id="551"/>
            <p14:sldId id="552"/>
            <p14:sldId id="555"/>
            <p14:sldId id="563"/>
            <p14:sldId id="564"/>
            <p14:sldId id="553"/>
            <p14:sldId id="266"/>
            <p14:sldId id="565"/>
            <p14:sldId id="566"/>
          </p14:sldIdLst>
        </p14:section>
        <p14:section name="Раздел без заголовка" id="{10036FA6-C38B-43F5-A860-7C8827BC1ABD}">
          <p14:sldIdLst>
            <p14:sldId id="535"/>
            <p14:sldId id="536"/>
            <p14:sldId id="567"/>
            <p14:sldId id="568"/>
            <p14:sldId id="569"/>
            <p14:sldId id="267"/>
            <p14:sldId id="510"/>
            <p14:sldId id="571"/>
            <p14:sldId id="293"/>
            <p14:sldId id="578"/>
            <p14:sldId id="576"/>
            <p14:sldId id="573"/>
            <p14:sldId id="527"/>
            <p14:sldId id="428"/>
            <p14:sldId id="485"/>
            <p14:sldId id="486"/>
            <p14:sldId id="488"/>
            <p14:sldId id="533"/>
            <p14:sldId id="492"/>
            <p14:sldId id="493"/>
            <p14:sldId id="495"/>
            <p14:sldId id="497"/>
            <p14:sldId id="500"/>
            <p14:sldId id="501"/>
            <p14:sldId id="502"/>
            <p14:sldId id="504"/>
            <p14:sldId id="577"/>
            <p14:sldId id="505"/>
            <p14:sldId id="459"/>
            <p14:sldId id="542"/>
            <p14:sldId id="514"/>
            <p14:sldId id="479"/>
            <p14:sldId id="448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CC99"/>
    <a:srgbClr val="0000FF"/>
    <a:srgbClr val="F6FBFC"/>
    <a:srgbClr val="7B7BDF"/>
    <a:srgbClr val="669900"/>
    <a:srgbClr val="EC88CB"/>
    <a:srgbClr val="21596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50" autoAdjust="0"/>
    <p:restoredTop sz="98500" autoAdjust="0"/>
  </p:normalViewPr>
  <p:slideViewPr>
    <p:cSldViewPr>
      <p:cViewPr>
        <p:scale>
          <a:sx n="70" d="100"/>
          <a:sy n="70" d="100"/>
        </p:scale>
        <p:origin x="-948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6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352"/>
    </p:cViewPr>
  </p:sorterViewPr>
  <p:notesViewPr>
    <p:cSldViewPr>
      <p:cViewPr varScale="1">
        <p:scale>
          <a:sx n="48" d="100"/>
          <a:sy n="48" d="100"/>
        </p:scale>
        <p:origin x="-2814" y="-102"/>
      </p:cViewPr>
      <p:guideLst>
        <p:guide orient="horz" pos="3132"/>
        <p:guide pos="213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3.0432855945299094E-2"/>
          <c:w val="1"/>
          <c:h val="0.9431426811162395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57"/>
          <c:dPt>
            <c:idx val="0"/>
            <c:spPr>
              <a:solidFill>
                <a:srgbClr val="00B0F0"/>
              </a:solidFill>
            </c:spPr>
          </c:dPt>
          <c:dPt>
            <c:idx val="2"/>
            <c:spPr>
              <a:solidFill>
                <a:srgbClr val="00B050"/>
              </a:solidFill>
            </c:spPr>
          </c:dPt>
          <c:dPt>
            <c:idx val="3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4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5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-8.462033246994384E-2"/>
                  <c:y val="9.0188842653846722E-3"/>
                </c:manualLayout>
              </c:layout>
              <c:showVal val="1"/>
              <c:showCatName val="1"/>
              <c:showPercent val="1"/>
            </c:dLbl>
            <c:dLbl>
              <c:idx val="1"/>
              <c:layout>
                <c:manualLayout>
                  <c:x val="-7.154970421278703E-2"/>
                  <c:y val="9.0188842653846722E-3"/>
                </c:manualLayout>
              </c:layout>
              <c:showVal val="1"/>
              <c:showCatName val="1"/>
              <c:showPercent val="1"/>
            </c:dLbl>
            <c:dLbl>
              <c:idx val="2"/>
              <c:layout>
                <c:manualLayout>
                  <c:x val="-5.7682193930122472E-2"/>
                  <c:y val="4.8388562886951973E-2"/>
                </c:manualLayout>
              </c:layout>
              <c:showVal val="1"/>
              <c:showCatName val="1"/>
              <c:showPercent val="1"/>
            </c:dLbl>
            <c:dLbl>
              <c:idx val="3"/>
              <c:layout>
                <c:manualLayout>
                  <c:x val="-7.168319966887135E-2"/>
                  <c:y val="-8.7388964357495644E-2"/>
                </c:manualLayout>
              </c:layout>
              <c:showVal val="1"/>
              <c:showCatName val="1"/>
              <c:showPercent val="1"/>
            </c:dLbl>
            <c:dLbl>
              <c:idx val="5"/>
              <c:layout>
                <c:manualLayout>
                  <c:x val="2.868337412905314E-3"/>
                  <c:y val="9.0188842653846722E-3"/>
                </c:manualLayout>
              </c:layout>
              <c:showVal val="1"/>
              <c:showCatName val="1"/>
              <c:showPercent val="1"/>
            </c:dLbl>
            <c:showVal val="1"/>
            <c:showCatName val="1"/>
            <c:showPercent val="1"/>
          </c:dLbls>
          <c:cat>
            <c:strRef>
              <c:f>Лист1!$A$2:$A$7</c:f>
              <c:strCache>
                <c:ptCount val="6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Дотации</c:v>
                </c:pt>
                <c:pt idx="3">
                  <c:v>Субсидии</c:v>
                </c:pt>
                <c:pt idx="4">
                  <c:v>Субвенции</c:v>
                </c:pt>
                <c:pt idx="5">
                  <c:v>Иные МБТ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68682.899999999994</c:v>
                </c:pt>
                <c:pt idx="1">
                  <c:v>38733.699999999997</c:v>
                </c:pt>
                <c:pt idx="2">
                  <c:v>124008.9</c:v>
                </c:pt>
                <c:pt idx="3" formatCode="0.0">
                  <c:v>149617.20000000001</c:v>
                </c:pt>
                <c:pt idx="4">
                  <c:v>256004.2</c:v>
                </c:pt>
                <c:pt idx="5">
                  <c:v>29635.1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cat>
            <c:strRef>
              <c:f>Лист1!$A$2:$A$7</c:f>
              <c:strCache>
                <c:ptCount val="6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Дотации</c:v>
                </c:pt>
                <c:pt idx="3">
                  <c:v>Субсидии</c:v>
                </c:pt>
                <c:pt idx="4">
                  <c:v>Субвенции</c:v>
                </c:pt>
                <c:pt idx="5">
                  <c:v>Иные МБТ</c:v>
                </c:pt>
              </c:strCache>
            </c:strRef>
          </c:cat>
          <c:val>
            <c:numRef>
              <c:f>Лист1!$C$2:$C$7</c:f>
              <c:numCache>
                <c:formatCode>0.0%</c:formatCode>
                <c:ptCount val="6"/>
                <c:pt idx="0">
                  <c:v>0.10299999999999998</c:v>
                </c:pt>
                <c:pt idx="1">
                  <c:v>5.9000000000000066E-2</c:v>
                </c:pt>
                <c:pt idx="2">
                  <c:v>0.18600000000000017</c:v>
                </c:pt>
                <c:pt idx="3">
                  <c:v>0.22400000000000023</c:v>
                </c:pt>
                <c:pt idx="4">
                  <c:v>0.3840000000000004</c:v>
                </c:pt>
                <c:pt idx="5">
                  <c:v>4.4000000000000046E-2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perspective val="30"/>
    </c:view3D>
    <c:plotArea>
      <c:layout>
        <c:manualLayout>
          <c:layoutTarget val="inner"/>
          <c:xMode val="edge"/>
          <c:yMode val="edge"/>
          <c:x val="3.5597471840539636E-2"/>
          <c:y val="9.6625566761879514E-2"/>
          <c:w val="0.96440252815946037"/>
          <c:h val="0.76463904995911036"/>
        </c:manualLayout>
      </c:layout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dLbls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48358.8</c:v>
                </c:pt>
                <c:pt idx="1">
                  <c:v>75487.399999999994</c:v>
                </c:pt>
                <c:pt idx="2">
                  <c:v>68682.899999999994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Неналоговые доходы</c:v>
                </c:pt>
              </c:strCache>
            </c:strRef>
          </c:tx>
          <c:dLbls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</c:strCache>
            </c:strRef>
          </c:cat>
          <c:val>
            <c:numRef>
              <c:f>Лист1!$C$2:$C$4</c:f>
              <c:numCache>
                <c:formatCode>0.0</c:formatCode>
                <c:ptCount val="3"/>
                <c:pt idx="0">
                  <c:v>6406</c:v>
                </c:pt>
                <c:pt idx="1">
                  <c:v>14535.2</c:v>
                </c:pt>
                <c:pt idx="2">
                  <c:v>38733.699999999997</c:v>
                </c:pt>
              </c:numCache>
            </c:numRef>
          </c:val>
        </c:ser>
        <c:dLbls>
          <c:showVal val="1"/>
        </c:dLbls>
        <c:gapWidth val="95"/>
        <c:gapDepth val="95"/>
        <c:shape val="cylinder"/>
        <c:axId val="101025664"/>
        <c:axId val="101027200"/>
        <c:axId val="0"/>
      </c:bar3DChart>
      <c:catAx>
        <c:axId val="101025664"/>
        <c:scaling>
          <c:orientation val="minMax"/>
        </c:scaling>
        <c:axPos val="b"/>
        <c:numFmt formatCode="General" sourceLinked="1"/>
        <c:majorTickMark val="none"/>
        <c:tickLblPos val="nextTo"/>
        <c:crossAx val="101027200"/>
        <c:crosses val="autoZero"/>
        <c:auto val="1"/>
        <c:lblAlgn val="ctr"/>
        <c:lblOffset val="100"/>
      </c:catAx>
      <c:valAx>
        <c:axId val="101027200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101025664"/>
        <c:crosses val="autoZero"/>
        <c:crossBetween val="between"/>
      </c:valAx>
    </c:plotArea>
    <c:legend>
      <c:legendPos val="t"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4"/>
  <c:chart>
    <c:autoTitleDeleted val="1"/>
    <c:plotArea>
      <c:layout/>
      <c:barChart>
        <c:barDir val="bar"/>
        <c:grouping val="cluster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  <c:pt idx="4">
                  <c:v>2022 год</c:v>
                </c:pt>
              </c:strCache>
            </c:strRef>
          </c:cat>
          <c:val>
            <c:numRef>
              <c:f>Лист1!$B$2:$B$6</c:f>
              <c:numCache>
                <c:formatCode>0.0</c:formatCode>
                <c:ptCount val="5"/>
                <c:pt idx="0">
                  <c:v>26520</c:v>
                </c:pt>
                <c:pt idx="1">
                  <c:v>26418.6</c:v>
                </c:pt>
                <c:pt idx="2">
                  <c:v>30136.3</c:v>
                </c:pt>
                <c:pt idx="3">
                  <c:v>36206</c:v>
                </c:pt>
                <c:pt idx="4">
                  <c:v>37121.599999999999</c:v>
                </c:pt>
              </c:numCache>
            </c:numRef>
          </c:val>
        </c:ser>
        <c:dLbls>
          <c:showVal val="1"/>
        </c:dLbls>
        <c:axId val="102781312"/>
        <c:axId val="102782848"/>
      </c:barChart>
      <c:catAx>
        <c:axId val="102781312"/>
        <c:scaling>
          <c:orientation val="minMax"/>
        </c:scaling>
        <c:axPos val="l"/>
        <c:majorTickMark val="none"/>
        <c:tickLblPos val="nextTo"/>
        <c:crossAx val="102782848"/>
        <c:crosses val="autoZero"/>
        <c:auto val="1"/>
        <c:lblAlgn val="ctr"/>
        <c:lblOffset val="100"/>
      </c:catAx>
      <c:valAx>
        <c:axId val="102782848"/>
        <c:scaling>
          <c:orientation val="minMax"/>
        </c:scaling>
        <c:delete val="1"/>
        <c:axPos val="b"/>
        <c:numFmt formatCode="0.0" sourceLinked="1"/>
        <c:majorTickMark val="none"/>
        <c:tickLblPos val="none"/>
        <c:crossAx val="102781312"/>
        <c:crosses val="autoZero"/>
        <c:crossBetween val="between"/>
      </c:valAx>
      <c:spPr>
        <a:ln>
          <a:noFill/>
        </a:ln>
      </c:spPr>
    </c:plotArea>
    <c:plotVisOnly val="1"/>
    <c:dispBlanksAs val="gap"/>
  </c:chart>
  <c:spPr>
    <a:effectLst>
      <a:glow rad="228600">
        <a:schemeClr val="accent1">
          <a:satMod val="175000"/>
          <a:alpha val="40000"/>
        </a:schemeClr>
      </a:glow>
    </a:effectLst>
  </c:spPr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perspective val="30"/>
    </c:view3D>
    <c:plotArea>
      <c:layout>
        <c:manualLayout>
          <c:layoutTarget val="inner"/>
          <c:xMode val="edge"/>
          <c:yMode val="edge"/>
          <c:x val="6.300380427278399E-4"/>
          <c:y val="1.6967728228425307E-3"/>
          <c:w val="0.9962835730644154"/>
          <c:h val="0.50503213713142159"/>
        </c:manualLayout>
      </c:layout>
      <c:bar3DChart>
        <c:barDir val="col"/>
        <c:grouping val="stack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Единый сельскохозяйственный налог</c:v>
                </c:pt>
              </c:strCache>
            </c:strRef>
          </c:tx>
          <c:dLbls>
            <c:dLbl>
              <c:idx val="1"/>
              <c:layout>
                <c:manualLayout>
                  <c:x val="1.0644702823922695E-2"/>
                  <c:y val="7.0065165828632463E-3"/>
                </c:manualLayout>
              </c:layout>
              <c:showVal val="1"/>
            </c:dLbl>
            <c:dLbl>
              <c:idx val="2"/>
              <c:layout>
                <c:manualLayout>
                  <c:x val="3.3257628781061484E-2"/>
                  <c:y val="4.1775943944771438E-2"/>
                </c:manualLayout>
              </c:layout>
              <c:showVal val="1"/>
            </c:dLbl>
            <c:dLbl>
              <c:idx val="3"/>
              <c:layout>
                <c:manualLayout>
                  <c:x val="2.2675655987087401E-2"/>
                  <c:y val="-9.829633869358036E-3"/>
                </c:manualLayout>
              </c:layout>
              <c:showVal val="1"/>
            </c:dLbl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2019 год</c:v>
                </c:pt>
                <c:pt idx="1">
                  <c:v>2020 год</c:v>
                </c:pt>
                <c:pt idx="2">
                  <c:v>2021 год</c:v>
                </c:pt>
                <c:pt idx="3">
                  <c:v>2022 год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2301.3000000000002</c:v>
                </c:pt>
                <c:pt idx="1">
                  <c:v>2613.8000000000002</c:v>
                </c:pt>
                <c:pt idx="2">
                  <c:v>3821</c:v>
                </c:pt>
                <c:pt idx="3">
                  <c:v>1809.8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Единый налог на вмененый доход от отдельных видов деятельности</c:v>
                </c:pt>
              </c:strCache>
            </c:strRef>
          </c:tx>
          <c:spPr>
            <a:solidFill>
              <a:srgbClr val="FFC000"/>
            </a:solidFill>
          </c:spPr>
          <c:dLbls>
            <c:dLbl>
              <c:idx val="1"/>
              <c:layout>
                <c:manualLayout>
                  <c:x val="2.3841101382203397E-2"/>
                  <c:y val="-6.9521633514871992E-2"/>
                </c:manualLayout>
              </c:layout>
              <c:showVal val="1"/>
            </c:dLbl>
            <c:dLbl>
              <c:idx val="2"/>
              <c:layout>
                <c:manualLayout>
                  <c:x val="3.1745918381922457E-2"/>
                  <c:y val="-5.1605577814129409E-2"/>
                </c:manualLayout>
              </c:layout>
              <c:showVal val="1"/>
            </c:dLbl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2019 год</c:v>
                </c:pt>
                <c:pt idx="1">
                  <c:v>2020 год</c:v>
                </c:pt>
                <c:pt idx="2">
                  <c:v>2021 год</c:v>
                </c:pt>
                <c:pt idx="3">
                  <c:v>2022 год</c:v>
                </c:pt>
              </c:strCache>
            </c:strRef>
          </c:cat>
          <c:val>
            <c:numRef>
              <c:f>Лист1!$C$2:$C$5</c:f>
              <c:numCache>
                <c:formatCode>0.0</c:formatCode>
                <c:ptCount val="4"/>
                <c:pt idx="0">
                  <c:v>2025.5</c:v>
                </c:pt>
                <c:pt idx="1">
                  <c:v>2230.6999999999998</c:v>
                </c:pt>
                <c:pt idx="2">
                  <c:v>1756.7</c:v>
                </c:pt>
                <c:pt idx="3">
                  <c:v>976.3</c:v>
                </c:pt>
              </c:numCache>
            </c:numRef>
          </c:val>
        </c:ser>
        <c:dLbls>
          <c:showVal val="1"/>
        </c:dLbls>
        <c:gapWidth val="75"/>
        <c:shape val="cylinder"/>
        <c:axId val="102825344"/>
        <c:axId val="102900864"/>
        <c:axId val="0"/>
      </c:bar3DChart>
      <c:catAx>
        <c:axId val="102825344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2000"/>
            </a:pPr>
            <a:endParaRPr lang="ru-RU"/>
          </a:p>
        </c:txPr>
        <c:crossAx val="102900864"/>
        <c:crosses val="autoZero"/>
        <c:auto val="1"/>
        <c:lblAlgn val="ctr"/>
        <c:lblOffset val="100"/>
      </c:catAx>
      <c:valAx>
        <c:axId val="102900864"/>
        <c:scaling>
          <c:orientation val="minMax"/>
        </c:scaling>
        <c:axPos val="l"/>
        <c:numFmt formatCode="0.0" sourceLinked="1"/>
        <c:majorTickMark val="none"/>
        <c:tickLblPos val="none"/>
        <c:crossAx val="10282534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6.7822708508905996E-2"/>
          <c:y val="0.67586859714484149"/>
          <c:w val="0.84319055604160664"/>
          <c:h val="0.32303725535740824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8"/>
  <c:chart>
    <c:autoTitleDeleted val="1"/>
    <c:view3D>
      <c:perspective val="90"/>
    </c:view3D>
    <c:plotArea>
      <c:layout>
        <c:manualLayout>
          <c:layoutTarget val="inner"/>
          <c:xMode val="edge"/>
          <c:yMode val="edge"/>
          <c:x val="0.22946781323387211"/>
          <c:y val="0"/>
          <c:w val="0.75883628033337991"/>
          <c:h val="0.90740228424911851"/>
        </c:manualLayout>
      </c:layout>
      <c:bar3DChart>
        <c:barDir val="col"/>
        <c:grouping val="cluster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Штрафы, санкции, возмещение ущерба</c:v>
                </c:pt>
              </c:strCache>
            </c:strRef>
          </c:tx>
          <c:dLbls>
            <c:dLbl>
              <c:idx val="0"/>
              <c:layout>
                <c:manualLayout>
                  <c:x val="-4.3859649122807015E-3"/>
                  <c:y val="5.3374917406837884E-2"/>
                </c:manualLayout>
              </c:layout>
              <c:showVal val="1"/>
            </c:dLbl>
            <c:txPr>
              <a:bodyPr/>
              <a:lstStyle/>
              <a:p>
                <a:pPr>
                  <a:defRPr sz="1500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2019 год</c:v>
                </c:pt>
                <c:pt idx="1">
                  <c:v>2020 год</c:v>
                </c:pt>
                <c:pt idx="2">
                  <c:v>2021 год</c:v>
                </c:pt>
                <c:pt idx="3">
                  <c:v>2022 год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1653.5</c:v>
                </c:pt>
                <c:pt idx="1">
                  <c:v>563.1</c:v>
                </c:pt>
                <c:pt idx="2">
                  <c:v>561.5</c:v>
                </c:pt>
                <c:pt idx="3">
                  <c:v>640.5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Доходы от продажи материальных и нематериальных активов </c:v>
                </c:pt>
              </c:strCache>
            </c:strRef>
          </c:tx>
          <c:dLbls>
            <c:txPr>
              <a:bodyPr/>
              <a:lstStyle/>
              <a:p>
                <a:pPr>
                  <a:defRPr sz="1500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2019 год</c:v>
                </c:pt>
                <c:pt idx="1">
                  <c:v>2020 год</c:v>
                </c:pt>
                <c:pt idx="2">
                  <c:v>2021 год</c:v>
                </c:pt>
                <c:pt idx="3">
                  <c:v>2022 год</c:v>
                </c:pt>
              </c:strCache>
            </c:strRef>
          </c:cat>
          <c:val>
            <c:numRef>
              <c:f>Лист1!$C$2:$C$5</c:f>
              <c:numCache>
                <c:formatCode>0.0</c:formatCode>
                <c:ptCount val="4"/>
                <c:pt idx="0">
                  <c:v>198.5</c:v>
                </c:pt>
                <c:pt idx="1">
                  <c:v>532.4</c:v>
                </c:pt>
                <c:pt idx="2">
                  <c:v>7104.7</c:v>
                </c:pt>
                <c:pt idx="3">
                  <c:v>31196.3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Доходы от использования имущества (аренда имущества и земли)</c:v>
                </c:pt>
              </c:strCache>
            </c:strRef>
          </c:tx>
          <c:dLbls>
            <c:txPr>
              <a:bodyPr/>
              <a:lstStyle/>
              <a:p>
                <a:pPr>
                  <a:defRPr sz="1500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2019 год</c:v>
                </c:pt>
                <c:pt idx="1">
                  <c:v>2020 год</c:v>
                </c:pt>
                <c:pt idx="2">
                  <c:v>2021 год</c:v>
                </c:pt>
                <c:pt idx="3">
                  <c:v>2022 год</c:v>
                </c:pt>
              </c:strCache>
            </c:strRef>
          </c:cat>
          <c:val>
            <c:numRef>
              <c:f>Лист1!$D$2:$D$5</c:f>
              <c:numCache>
                <c:formatCode>0.0</c:formatCode>
                <c:ptCount val="4"/>
                <c:pt idx="0">
                  <c:v>4637.2</c:v>
                </c:pt>
                <c:pt idx="1">
                  <c:v>4608.7</c:v>
                </c:pt>
                <c:pt idx="2">
                  <c:v>5660.7</c:v>
                </c:pt>
                <c:pt idx="3">
                  <c:v>6584.9</c:v>
                </c:pt>
              </c:numCache>
            </c:numRef>
          </c:val>
        </c:ser>
        <c:dLbls>
          <c:showVal val="1"/>
        </c:dLbls>
        <c:shape val="cylinder"/>
        <c:axId val="107304832"/>
        <c:axId val="107306368"/>
        <c:axId val="0"/>
      </c:bar3DChart>
      <c:catAx>
        <c:axId val="107304832"/>
        <c:scaling>
          <c:orientation val="minMax"/>
        </c:scaling>
        <c:axPos val="b"/>
        <c:minorGridlines/>
        <c:majorTickMark val="none"/>
        <c:tickLblPos val="nextTo"/>
        <c:crossAx val="107306368"/>
        <c:crosses val="autoZero"/>
        <c:auto val="1"/>
        <c:lblAlgn val="ctr"/>
        <c:lblOffset val="100"/>
      </c:catAx>
      <c:valAx>
        <c:axId val="107306368"/>
        <c:scaling>
          <c:orientation val="minMax"/>
        </c:scaling>
        <c:delete val="1"/>
        <c:axPos val="l"/>
        <c:numFmt formatCode="0.0" sourceLinked="1"/>
        <c:majorTickMark val="none"/>
        <c:tickLblPos val="none"/>
        <c:crossAx val="107304832"/>
        <c:crosses val="autoZero"/>
        <c:crossBetween val="between"/>
      </c:valAx>
    </c:plotArea>
    <c:legend>
      <c:legendPos val="l"/>
      <c:layout>
        <c:manualLayout>
          <c:xMode val="edge"/>
          <c:yMode val="edge"/>
          <c:x val="8.771929824561403E-3"/>
          <c:y val="1.2035395190008119E-2"/>
          <c:w val="0.21777190680112377"/>
          <c:h val="0.98796460480999149"/>
        </c:manualLayout>
      </c:layout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расходов в социальной сфере  на 2014 год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Образование</c:v>
                </c:pt>
                <c:pt idx="1">
                  <c:v>Культура</c:v>
                </c:pt>
                <c:pt idx="2">
                  <c:v>Социальная политика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0.68799999999999994</c:v>
                </c:pt>
                <c:pt idx="1">
                  <c:v>0.13300000000000001</c:v>
                </c:pt>
                <c:pt idx="2">
                  <c:v>1.4E-2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Образование</c:v>
                </c:pt>
                <c:pt idx="1">
                  <c:v>Культура</c:v>
                </c:pt>
                <c:pt idx="2">
                  <c:v>Социальная политика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Образование</c:v>
                </c:pt>
                <c:pt idx="1">
                  <c:v>Культура</c:v>
                </c:pt>
                <c:pt idx="2">
                  <c:v>Социальная политика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Столбец3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Образование</c:v>
                </c:pt>
                <c:pt idx="1">
                  <c:v>Культура</c:v>
                </c:pt>
                <c:pt idx="2">
                  <c:v>Социальная политика</c:v>
                </c:pt>
              </c:strCache>
            </c:strRef>
          </c:cat>
          <c:val>
            <c:numRef>
              <c:f>Лист1!$E$2:$E$4</c:f>
              <c:numCache>
                <c:formatCode>General</c:formatCode>
                <c:ptCount val="3"/>
                <c:pt idx="0">
                  <c:v>353131</c:v>
                </c:pt>
                <c:pt idx="1">
                  <c:v>64597</c:v>
                </c:pt>
                <c:pt idx="2">
                  <c:v>5662.5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5287732033447397"/>
          <c:y val="0.28077195126467536"/>
          <c:w val="0.23837709492333725"/>
          <c:h val="0.53016812946709557"/>
        </c:manualLayout>
      </c:layout>
      <c:txPr>
        <a:bodyPr/>
        <a:lstStyle/>
        <a:p>
          <a:pPr>
            <a:defRPr sz="1800" baseline="0">
              <a:latin typeface="Arial" pitchFamily="34" charset="0"/>
            </a:defRPr>
          </a:pPr>
          <a:endParaRPr lang="ru-RU"/>
        </a:p>
      </c:txPr>
    </c:legend>
    <c:plotVisOnly val="1"/>
    <c:dispBlanksAs val="zero"/>
  </c:chart>
  <c:spPr>
    <a:solidFill>
      <a:schemeClr val="accent6">
        <a:lumMod val="20000"/>
        <a:lumOff val="80000"/>
      </a:schemeClr>
    </a:solidFill>
    <a:ln>
      <a:solidFill>
        <a:srgbClr val="FF0000"/>
      </a:solidFill>
    </a:ln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title/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Образование 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</c:strCache>
            </c:strRef>
          </c:cat>
          <c:val>
            <c:numRef>
              <c:f>Лист1!$B$2:$B$4</c:f>
              <c:numCache>
                <c:formatCode>0.0</c:formatCode>
                <c:ptCount val="3"/>
                <c:pt idx="0">
                  <c:v>304930.90000000002</c:v>
                </c:pt>
                <c:pt idx="1">
                  <c:v>353131</c:v>
                </c:pt>
                <c:pt idx="2">
                  <c:v>381209</c:v>
                </c:pt>
              </c:numCache>
            </c:numRef>
          </c:val>
        </c:ser>
        <c:shape val="box"/>
        <c:axId val="109240704"/>
        <c:axId val="109242240"/>
        <c:axId val="0"/>
      </c:bar3DChart>
      <c:catAx>
        <c:axId val="109240704"/>
        <c:scaling>
          <c:orientation val="minMax"/>
        </c:scaling>
        <c:axPos val="b"/>
        <c:tickLblPos val="nextTo"/>
        <c:txPr>
          <a:bodyPr/>
          <a:lstStyle/>
          <a:p>
            <a:pPr>
              <a:defRPr sz="1800"/>
            </a:pPr>
            <a:endParaRPr lang="ru-RU"/>
          </a:p>
        </c:txPr>
        <c:crossAx val="109242240"/>
        <c:crosses val="autoZero"/>
        <c:auto val="1"/>
        <c:lblAlgn val="ctr"/>
        <c:lblOffset val="100"/>
      </c:catAx>
      <c:valAx>
        <c:axId val="109242240"/>
        <c:scaling>
          <c:orientation val="minMax"/>
          <c:max val="300000"/>
          <c:min val="0"/>
        </c:scaling>
        <c:axPos val="l"/>
        <c:majorGridlines/>
        <c:numFmt formatCode="0.0" sourceLinked="1"/>
        <c:tickLblPos val="nextTo"/>
        <c:crossAx val="109240704"/>
        <c:crosses val="autoZero"/>
        <c:crossBetween val="between"/>
        <c:majorUnit val="50000"/>
        <c:minorUnit val="50000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5"/>
  <c:chart>
    <c:title>
      <c:layout>
        <c:manualLayout>
          <c:xMode val="edge"/>
          <c:yMode val="edge"/>
          <c:x val="0.38737874154333973"/>
          <c:y val="1.9170575250093188E-2"/>
        </c:manualLayout>
      </c:layout>
    </c:title>
    <c:view3D>
      <c:rAngAx val="1"/>
    </c:view3D>
    <c:plotArea>
      <c:layout>
        <c:manualLayout>
          <c:layoutTarget val="inner"/>
          <c:xMode val="edge"/>
          <c:yMode val="edge"/>
          <c:x val="0.24637834853366491"/>
          <c:y val="0.1385842394323358"/>
          <c:w val="0.69417265926681571"/>
          <c:h val="0.61680388211332848"/>
        </c:manualLayout>
      </c:layout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Культура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</c:strCache>
            </c:strRef>
          </c:cat>
          <c:val>
            <c:numRef>
              <c:f>Лист1!$B$2:$B$4</c:f>
              <c:numCache>
                <c:formatCode>0.0</c:formatCode>
                <c:ptCount val="3"/>
                <c:pt idx="0">
                  <c:v>71623.7</c:v>
                </c:pt>
                <c:pt idx="1">
                  <c:v>64597</c:v>
                </c:pt>
                <c:pt idx="2">
                  <c:v>75578.2</c:v>
                </c:pt>
              </c:numCache>
            </c:numRef>
          </c:val>
        </c:ser>
        <c:shape val="box"/>
        <c:axId val="111664512"/>
        <c:axId val="111670400"/>
        <c:axId val="0"/>
      </c:bar3DChart>
      <c:catAx>
        <c:axId val="111664512"/>
        <c:scaling>
          <c:orientation val="minMax"/>
        </c:scaling>
        <c:axPos val="b"/>
        <c:tickLblPos val="nextTo"/>
        <c:crossAx val="111670400"/>
        <c:crosses val="autoZero"/>
        <c:auto val="1"/>
        <c:lblAlgn val="ctr"/>
        <c:lblOffset val="100"/>
      </c:catAx>
      <c:valAx>
        <c:axId val="111670400"/>
        <c:scaling>
          <c:orientation val="minMax"/>
        </c:scaling>
        <c:axPos val="l"/>
        <c:majorGridlines/>
        <c:numFmt formatCode="0.0" sourceLinked="1"/>
        <c:tickLblPos val="nextTo"/>
        <c:crossAx val="11166451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8"/>
  <c:chart>
    <c:title>
      <c:tx>
        <c:rich>
          <a:bodyPr/>
          <a:lstStyle/>
          <a:p>
            <a:pPr>
              <a:defRPr/>
            </a:pPr>
            <a:r>
              <a:rPr lang="ru-RU"/>
              <a:t>Социальная политика</a:t>
            </a:r>
          </a:p>
        </c:rich>
      </c:tx>
    </c:title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Социальная политика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7039.1</c:v>
                </c:pt>
                <c:pt idx="1">
                  <c:v>8779.1</c:v>
                </c:pt>
                <c:pt idx="2">
                  <c:v>105205.8</c:v>
                </c:pt>
              </c:numCache>
            </c:numRef>
          </c:val>
        </c:ser>
        <c:shape val="box"/>
        <c:axId val="111690496"/>
        <c:axId val="111692032"/>
        <c:axId val="0"/>
      </c:bar3DChart>
      <c:catAx>
        <c:axId val="111690496"/>
        <c:scaling>
          <c:orientation val="minMax"/>
        </c:scaling>
        <c:axPos val="b"/>
        <c:tickLblPos val="nextTo"/>
        <c:crossAx val="111692032"/>
        <c:crosses val="autoZero"/>
        <c:auto val="1"/>
        <c:lblAlgn val="ctr"/>
        <c:lblOffset val="100"/>
      </c:catAx>
      <c:valAx>
        <c:axId val="111692032"/>
        <c:scaling>
          <c:orientation val="minMax"/>
        </c:scaling>
        <c:axPos val="l"/>
        <c:majorGridlines/>
        <c:numFmt formatCode="General" sourceLinked="1"/>
        <c:tickLblPos val="nextTo"/>
        <c:crossAx val="11169049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5A0E0D-9849-4724-AEF3-DAF6E035255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4CACDD-E03A-427C-8B7A-DB5388A5BD8D}">
      <dgm:prSet phldrT="[Текст]" custT="1"/>
      <dgm:spPr>
        <a:ln>
          <a:solidFill>
            <a:schemeClr val="bg1"/>
          </a:solidFill>
        </a:ln>
      </dgm:spPr>
      <dgm:t>
        <a:bodyPr/>
        <a:lstStyle/>
        <a:p>
          <a:r>
            <a:rPr lang="ru-RU" sz="1800" dirty="0" smtClean="0"/>
            <a:t>ЭТАПЫ БЮДЖЕТНОГО ПРОЦЕССА</a:t>
          </a:r>
          <a:endParaRPr lang="ru-RU" sz="1800" dirty="0"/>
        </a:p>
      </dgm:t>
    </dgm:pt>
    <dgm:pt modelId="{98FF42E5-00CB-4382-9B3C-C8B747CB8354}" type="parTrans" cxnId="{D9D53D1F-F297-4646-8038-BC9B6CFAC7B2}">
      <dgm:prSet/>
      <dgm:spPr/>
      <dgm:t>
        <a:bodyPr/>
        <a:lstStyle/>
        <a:p>
          <a:endParaRPr lang="ru-RU"/>
        </a:p>
      </dgm:t>
    </dgm:pt>
    <dgm:pt modelId="{59450F6E-F953-4DD1-B3B0-A181A73D2900}" type="sibTrans" cxnId="{D9D53D1F-F297-4646-8038-BC9B6CFAC7B2}">
      <dgm:prSet/>
      <dgm:spPr/>
      <dgm:t>
        <a:bodyPr/>
        <a:lstStyle/>
        <a:p>
          <a:endParaRPr lang="ru-RU"/>
        </a:p>
      </dgm:t>
    </dgm:pt>
    <dgm:pt modelId="{81ED6989-DB09-4163-9FE8-4274D9FB393B}">
      <dgm:prSet phldrT="[Текст]" custT="1"/>
      <dgm:spPr>
        <a:solidFill>
          <a:schemeClr val="bg2"/>
        </a:solidFill>
        <a:ln>
          <a:solidFill>
            <a:schemeClr val="bg1"/>
          </a:solidFill>
        </a:ln>
      </dgm:spPr>
      <dgm:t>
        <a:bodyPr/>
        <a:lstStyle/>
        <a:p>
          <a:r>
            <a:rPr lang="ru-RU" sz="1400" dirty="0" smtClean="0">
              <a:solidFill>
                <a:schemeClr val="tx2"/>
              </a:solidFill>
            </a:rPr>
            <a:t>1. Разработка проекта бюджета</a:t>
          </a:r>
          <a:endParaRPr lang="ru-RU" sz="1400" dirty="0">
            <a:solidFill>
              <a:schemeClr val="tx2"/>
            </a:solidFill>
          </a:endParaRPr>
        </a:p>
      </dgm:t>
    </dgm:pt>
    <dgm:pt modelId="{31A4F4FA-6743-4237-978E-3C0F106CB502}" type="parTrans" cxnId="{2A4E0C1F-A68E-42D7-B7E3-D6CA547AFAE7}">
      <dgm:prSet/>
      <dgm:spPr/>
      <dgm:t>
        <a:bodyPr/>
        <a:lstStyle/>
        <a:p>
          <a:endParaRPr lang="ru-RU" dirty="0"/>
        </a:p>
      </dgm:t>
    </dgm:pt>
    <dgm:pt modelId="{FF75FB9F-B49C-49BB-BB24-949F6DDD30B7}" type="sibTrans" cxnId="{2A4E0C1F-A68E-42D7-B7E3-D6CA547AFAE7}">
      <dgm:prSet/>
      <dgm:spPr/>
      <dgm:t>
        <a:bodyPr/>
        <a:lstStyle/>
        <a:p>
          <a:endParaRPr lang="ru-RU"/>
        </a:p>
      </dgm:t>
    </dgm:pt>
    <dgm:pt modelId="{9F3D15E7-183E-4168-819E-A5AE67C70800}">
      <dgm:prSet phldrT="[Текст]" custT="1"/>
      <dgm:spPr>
        <a:solidFill>
          <a:schemeClr val="bg2"/>
        </a:solidFill>
        <a:ln>
          <a:solidFill>
            <a:schemeClr val="bg1"/>
          </a:solidFill>
        </a:ln>
      </dgm:spPr>
      <dgm:t>
        <a:bodyPr/>
        <a:lstStyle/>
        <a:p>
          <a:r>
            <a:rPr lang="ru-RU" sz="1400" dirty="0" smtClean="0">
              <a:solidFill>
                <a:schemeClr val="tx2"/>
              </a:solidFill>
            </a:rPr>
            <a:t>3. Утверждение проекта бюджета</a:t>
          </a:r>
          <a:endParaRPr lang="ru-RU" sz="1400" dirty="0">
            <a:solidFill>
              <a:schemeClr val="tx2"/>
            </a:solidFill>
          </a:endParaRPr>
        </a:p>
      </dgm:t>
    </dgm:pt>
    <dgm:pt modelId="{93FA7CE8-AEE6-43B9-836C-3F03118B3842}" type="parTrans" cxnId="{1F516231-CCDD-42EE-A016-172EBE13908E}">
      <dgm:prSet/>
      <dgm:spPr/>
      <dgm:t>
        <a:bodyPr/>
        <a:lstStyle/>
        <a:p>
          <a:endParaRPr lang="ru-RU" dirty="0"/>
        </a:p>
      </dgm:t>
    </dgm:pt>
    <dgm:pt modelId="{A8C7CFE1-1740-4D3F-B2CD-CE863C4043BC}" type="sibTrans" cxnId="{1F516231-CCDD-42EE-A016-172EBE13908E}">
      <dgm:prSet/>
      <dgm:spPr/>
      <dgm:t>
        <a:bodyPr/>
        <a:lstStyle/>
        <a:p>
          <a:endParaRPr lang="ru-RU"/>
        </a:p>
      </dgm:t>
    </dgm:pt>
    <dgm:pt modelId="{01A86283-4B1C-4FDB-903B-896A03C158D5}">
      <dgm:prSet phldrT="[Текст]" custT="1"/>
      <dgm:spPr>
        <a:solidFill>
          <a:schemeClr val="bg2"/>
        </a:solidFill>
        <a:ln>
          <a:solidFill>
            <a:schemeClr val="bg1"/>
          </a:solidFill>
        </a:ln>
      </dgm:spPr>
      <dgm:t>
        <a:bodyPr/>
        <a:lstStyle/>
        <a:p>
          <a:r>
            <a:rPr lang="ru-RU" sz="1400" dirty="0" smtClean="0">
              <a:solidFill>
                <a:schemeClr val="tx2"/>
              </a:solidFill>
            </a:rPr>
            <a:t>5. Рассмотрение и утверждение отчета об исполнении бюджета</a:t>
          </a:r>
          <a:endParaRPr lang="ru-RU" sz="1400" dirty="0">
            <a:solidFill>
              <a:schemeClr val="tx2"/>
            </a:solidFill>
          </a:endParaRPr>
        </a:p>
      </dgm:t>
    </dgm:pt>
    <dgm:pt modelId="{73D9929A-4AE6-4F97-BA74-8AFCD9A206B7}" type="parTrans" cxnId="{C0312426-55AA-4ACA-B48B-800E5E458D39}">
      <dgm:prSet/>
      <dgm:spPr/>
      <dgm:t>
        <a:bodyPr/>
        <a:lstStyle/>
        <a:p>
          <a:endParaRPr lang="ru-RU" dirty="0"/>
        </a:p>
      </dgm:t>
    </dgm:pt>
    <dgm:pt modelId="{324A3824-7E2F-4853-8FBF-DF5B456D79E9}" type="sibTrans" cxnId="{C0312426-55AA-4ACA-B48B-800E5E458D39}">
      <dgm:prSet/>
      <dgm:spPr/>
      <dgm:t>
        <a:bodyPr/>
        <a:lstStyle/>
        <a:p>
          <a:endParaRPr lang="ru-RU"/>
        </a:p>
      </dgm:t>
    </dgm:pt>
    <dgm:pt modelId="{11CB86F8-31C1-4608-BCC5-247E331BAD1E}">
      <dgm:prSet custT="1"/>
      <dgm:spPr>
        <a:solidFill>
          <a:schemeClr val="bg2"/>
        </a:solidFill>
        <a:ln>
          <a:solidFill>
            <a:schemeClr val="bg1"/>
          </a:solidFill>
        </a:ln>
      </dgm:spPr>
      <dgm:t>
        <a:bodyPr/>
        <a:lstStyle/>
        <a:p>
          <a:r>
            <a:rPr lang="ru-RU" sz="1400" dirty="0" smtClean="0">
              <a:solidFill>
                <a:schemeClr val="tx2"/>
              </a:solidFill>
            </a:rPr>
            <a:t>2. Рассмотрение проекта бюджета</a:t>
          </a:r>
          <a:endParaRPr lang="ru-RU" sz="1400" dirty="0">
            <a:solidFill>
              <a:schemeClr val="tx2"/>
            </a:solidFill>
          </a:endParaRPr>
        </a:p>
      </dgm:t>
    </dgm:pt>
    <dgm:pt modelId="{5E6F24EC-07DA-4409-8D2A-E1F358F0D53E}" type="parTrans" cxnId="{D415ADF1-643B-4A0F-B68B-81FC7B7C6D2F}">
      <dgm:prSet/>
      <dgm:spPr/>
      <dgm:t>
        <a:bodyPr/>
        <a:lstStyle/>
        <a:p>
          <a:endParaRPr lang="ru-RU" dirty="0"/>
        </a:p>
      </dgm:t>
    </dgm:pt>
    <dgm:pt modelId="{F5A553B9-EFFA-4E17-A2E0-9DF789FF44C5}" type="sibTrans" cxnId="{D415ADF1-643B-4A0F-B68B-81FC7B7C6D2F}">
      <dgm:prSet/>
      <dgm:spPr/>
      <dgm:t>
        <a:bodyPr/>
        <a:lstStyle/>
        <a:p>
          <a:endParaRPr lang="ru-RU"/>
        </a:p>
      </dgm:t>
    </dgm:pt>
    <dgm:pt modelId="{84644A64-B651-4593-8A15-954557571337}">
      <dgm:prSet custT="1"/>
      <dgm:spPr>
        <a:solidFill>
          <a:schemeClr val="bg2"/>
        </a:solidFill>
        <a:ln>
          <a:solidFill>
            <a:schemeClr val="bg1"/>
          </a:solidFill>
        </a:ln>
      </dgm:spPr>
      <dgm:t>
        <a:bodyPr/>
        <a:lstStyle/>
        <a:p>
          <a:r>
            <a:rPr lang="ru-RU" sz="1400" dirty="0" smtClean="0">
              <a:solidFill>
                <a:schemeClr val="tx2"/>
              </a:solidFill>
            </a:rPr>
            <a:t>4. Исполнение бюджета</a:t>
          </a:r>
          <a:endParaRPr lang="ru-RU" sz="1400" dirty="0">
            <a:solidFill>
              <a:schemeClr val="tx2"/>
            </a:solidFill>
          </a:endParaRPr>
        </a:p>
      </dgm:t>
    </dgm:pt>
    <dgm:pt modelId="{EEC18031-8BE0-4AC6-8896-41712D10D7F6}" type="parTrans" cxnId="{5A6B04EB-E725-4701-BA93-BCA07199DFCB}">
      <dgm:prSet/>
      <dgm:spPr/>
      <dgm:t>
        <a:bodyPr/>
        <a:lstStyle/>
        <a:p>
          <a:endParaRPr lang="ru-RU" dirty="0"/>
        </a:p>
      </dgm:t>
    </dgm:pt>
    <dgm:pt modelId="{EC2C1A17-C727-4AEC-86B8-96324E5FB060}" type="sibTrans" cxnId="{5A6B04EB-E725-4701-BA93-BCA07199DFCB}">
      <dgm:prSet/>
      <dgm:spPr/>
      <dgm:t>
        <a:bodyPr/>
        <a:lstStyle/>
        <a:p>
          <a:endParaRPr lang="ru-RU"/>
        </a:p>
      </dgm:t>
    </dgm:pt>
    <dgm:pt modelId="{398FFEDC-BFFB-4687-A7AC-A133982093F8}" type="pres">
      <dgm:prSet presAssocID="{195A0E0D-9849-4724-AEF3-DAF6E035255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BD874B2-AFE1-40B2-848A-6C041981297C}" type="pres">
      <dgm:prSet presAssocID="{824CACDD-E03A-427C-8B7A-DB5388A5BD8D}" presName="hierRoot1" presStyleCnt="0">
        <dgm:presLayoutVars>
          <dgm:hierBranch val="init"/>
        </dgm:presLayoutVars>
      </dgm:prSet>
      <dgm:spPr/>
    </dgm:pt>
    <dgm:pt modelId="{A93F08A3-CEE2-4CEC-875D-F7FE952BE28D}" type="pres">
      <dgm:prSet presAssocID="{824CACDD-E03A-427C-8B7A-DB5388A5BD8D}" presName="rootComposite1" presStyleCnt="0"/>
      <dgm:spPr/>
    </dgm:pt>
    <dgm:pt modelId="{D7C56106-E809-407C-94C9-8E39E21EEBEA}" type="pres">
      <dgm:prSet presAssocID="{824CACDD-E03A-427C-8B7A-DB5388A5BD8D}" presName="rootText1" presStyleLbl="node0" presStyleIdx="0" presStyleCnt="1" custScaleX="381764" custScaleY="567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20DCA23-E61E-4D60-8C01-FF734DB21588}" type="pres">
      <dgm:prSet presAssocID="{824CACDD-E03A-427C-8B7A-DB5388A5BD8D}" presName="rootConnector1" presStyleLbl="node1" presStyleIdx="0" presStyleCnt="0"/>
      <dgm:spPr/>
      <dgm:t>
        <a:bodyPr/>
        <a:lstStyle/>
        <a:p>
          <a:endParaRPr lang="ru-RU"/>
        </a:p>
      </dgm:t>
    </dgm:pt>
    <dgm:pt modelId="{B7096D27-90B6-478D-8DB2-11220FD707AF}" type="pres">
      <dgm:prSet presAssocID="{824CACDD-E03A-427C-8B7A-DB5388A5BD8D}" presName="hierChild2" presStyleCnt="0"/>
      <dgm:spPr/>
    </dgm:pt>
    <dgm:pt modelId="{30FDE77F-0DE1-4507-9AB4-E4873006176F}" type="pres">
      <dgm:prSet presAssocID="{31A4F4FA-6743-4237-978E-3C0F106CB502}" presName="Name37" presStyleLbl="parChTrans1D2" presStyleIdx="0" presStyleCnt="5"/>
      <dgm:spPr/>
      <dgm:t>
        <a:bodyPr/>
        <a:lstStyle/>
        <a:p>
          <a:endParaRPr lang="ru-RU"/>
        </a:p>
      </dgm:t>
    </dgm:pt>
    <dgm:pt modelId="{F9725548-D4CF-419F-A724-9207DF64A0B3}" type="pres">
      <dgm:prSet presAssocID="{81ED6989-DB09-4163-9FE8-4274D9FB393B}" presName="hierRoot2" presStyleCnt="0">
        <dgm:presLayoutVars>
          <dgm:hierBranch val="init"/>
        </dgm:presLayoutVars>
      </dgm:prSet>
      <dgm:spPr/>
    </dgm:pt>
    <dgm:pt modelId="{184D3D69-D2D7-4502-9191-669AAD37B54B}" type="pres">
      <dgm:prSet presAssocID="{81ED6989-DB09-4163-9FE8-4274D9FB393B}" presName="rootComposite" presStyleCnt="0"/>
      <dgm:spPr/>
    </dgm:pt>
    <dgm:pt modelId="{91937533-898F-4FC5-A9E4-FE0BA78B0BED}" type="pres">
      <dgm:prSet presAssocID="{81ED6989-DB09-4163-9FE8-4274D9FB393B}" presName="rootText" presStyleLbl="node2" presStyleIdx="0" presStyleCnt="5" custScaleX="106646" custScaleY="2136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7736AB3-14FB-442A-8C59-ED1D80EA616A}" type="pres">
      <dgm:prSet presAssocID="{81ED6989-DB09-4163-9FE8-4274D9FB393B}" presName="rootConnector" presStyleLbl="node2" presStyleIdx="0" presStyleCnt="5"/>
      <dgm:spPr/>
      <dgm:t>
        <a:bodyPr/>
        <a:lstStyle/>
        <a:p>
          <a:endParaRPr lang="ru-RU"/>
        </a:p>
      </dgm:t>
    </dgm:pt>
    <dgm:pt modelId="{7BADFCDB-E98D-46F4-9C6A-0B18648C6962}" type="pres">
      <dgm:prSet presAssocID="{81ED6989-DB09-4163-9FE8-4274D9FB393B}" presName="hierChild4" presStyleCnt="0"/>
      <dgm:spPr/>
    </dgm:pt>
    <dgm:pt modelId="{1E168AC0-FCF6-4950-AD56-E0162207CD4C}" type="pres">
      <dgm:prSet presAssocID="{81ED6989-DB09-4163-9FE8-4274D9FB393B}" presName="hierChild5" presStyleCnt="0"/>
      <dgm:spPr/>
    </dgm:pt>
    <dgm:pt modelId="{42131694-B3C1-48DA-9A89-0ED8F63CDD47}" type="pres">
      <dgm:prSet presAssocID="{5E6F24EC-07DA-4409-8D2A-E1F358F0D53E}" presName="Name37" presStyleLbl="parChTrans1D2" presStyleIdx="1" presStyleCnt="5"/>
      <dgm:spPr/>
      <dgm:t>
        <a:bodyPr/>
        <a:lstStyle/>
        <a:p>
          <a:endParaRPr lang="ru-RU"/>
        </a:p>
      </dgm:t>
    </dgm:pt>
    <dgm:pt modelId="{CE0DC93D-466F-45F6-AE6B-84553C0CB8AA}" type="pres">
      <dgm:prSet presAssocID="{11CB86F8-31C1-4608-BCC5-247E331BAD1E}" presName="hierRoot2" presStyleCnt="0">
        <dgm:presLayoutVars>
          <dgm:hierBranch val="init"/>
        </dgm:presLayoutVars>
      </dgm:prSet>
      <dgm:spPr/>
    </dgm:pt>
    <dgm:pt modelId="{A544FF7E-3AA1-4012-A8F5-5B7E24307511}" type="pres">
      <dgm:prSet presAssocID="{11CB86F8-31C1-4608-BCC5-247E331BAD1E}" presName="rootComposite" presStyleCnt="0"/>
      <dgm:spPr/>
    </dgm:pt>
    <dgm:pt modelId="{F495F80B-6FEE-4FC2-B820-6BD21D72101E}" type="pres">
      <dgm:prSet presAssocID="{11CB86F8-31C1-4608-BCC5-247E331BAD1E}" presName="rootText" presStyleLbl="node2" presStyleIdx="1" presStyleCnt="5" custScaleX="106646" custScaleY="2136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C3169FC-2904-40E9-BED3-B6AB9616B8F1}" type="pres">
      <dgm:prSet presAssocID="{11CB86F8-31C1-4608-BCC5-247E331BAD1E}" presName="rootConnector" presStyleLbl="node2" presStyleIdx="1" presStyleCnt="5"/>
      <dgm:spPr/>
      <dgm:t>
        <a:bodyPr/>
        <a:lstStyle/>
        <a:p>
          <a:endParaRPr lang="ru-RU"/>
        </a:p>
      </dgm:t>
    </dgm:pt>
    <dgm:pt modelId="{06856941-3E6A-4767-9273-EB6AA5E571AF}" type="pres">
      <dgm:prSet presAssocID="{11CB86F8-31C1-4608-BCC5-247E331BAD1E}" presName="hierChild4" presStyleCnt="0"/>
      <dgm:spPr/>
    </dgm:pt>
    <dgm:pt modelId="{19D5C736-565F-4332-886E-AC2D16E7C748}" type="pres">
      <dgm:prSet presAssocID="{11CB86F8-31C1-4608-BCC5-247E331BAD1E}" presName="hierChild5" presStyleCnt="0"/>
      <dgm:spPr/>
    </dgm:pt>
    <dgm:pt modelId="{8D16B8B8-EC00-4610-BCC6-ACE28551BF93}" type="pres">
      <dgm:prSet presAssocID="{93FA7CE8-AEE6-43B9-836C-3F03118B3842}" presName="Name37" presStyleLbl="parChTrans1D2" presStyleIdx="2" presStyleCnt="5"/>
      <dgm:spPr/>
      <dgm:t>
        <a:bodyPr/>
        <a:lstStyle/>
        <a:p>
          <a:endParaRPr lang="ru-RU"/>
        </a:p>
      </dgm:t>
    </dgm:pt>
    <dgm:pt modelId="{39F48156-34B2-44A6-A0ED-36EEA7E3C117}" type="pres">
      <dgm:prSet presAssocID="{9F3D15E7-183E-4168-819E-A5AE67C70800}" presName="hierRoot2" presStyleCnt="0">
        <dgm:presLayoutVars>
          <dgm:hierBranch val="init"/>
        </dgm:presLayoutVars>
      </dgm:prSet>
      <dgm:spPr/>
    </dgm:pt>
    <dgm:pt modelId="{9C1F9B11-997D-425B-9961-764D120824B0}" type="pres">
      <dgm:prSet presAssocID="{9F3D15E7-183E-4168-819E-A5AE67C70800}" presName="rootComposite" presStyleCnt="0"/>
      <dgm:spPr/>
    </dgm:pt>
    <dgm:pt modelId="{1C9FE83A-22D2-43B9-8B78-355219D6DADC}" type="pres">
      <dgm:prSet presAssocID="{9F3D15E7-183E-4168-819E-A5AE67C70800}" presName="rootText" presStyleLbl="node2" presStyleIdx="2" presStyleCnt="5" custScaleX="106646" custScaleY="2136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3D274F6-EF38-4457-99ED-3B36F1F9CCE6}" type="pres">
      <dgm:prSet presAssocID="{9F3D15E7-183E-4168-819E-A5AE67C70800}" presName="rootConnector" presStyleLbl="node2" presStyleIdx="2" presStyleCnt="5"/>
      <dgm:spPr/>
      <dgm:t>
        <a:bodyPr/>
        <a:lstStyle/>
        <a:p>
          <a:endParaRPr lang="ru-RU"/>
        </a:p>
      </dgm:t>
    </dgm:pt>
    <dgm:pt modelId="{3E639E93-6EE3-4003-9EA9-40BC73B6DF31}" type="pres">
      <dgm:prSet presAssocID="{9F3D15E7-183E-4168-819E-A5AE67C70800}" presName="hierChild4" presStyleCnt="0"/>
      <dgm:spPr/>
    </dgm:pt>
    <dgm:pt modelId="{895A2713-0FF7-4BDB-AD57-36397676E0FA}" type="pres">
      <dgm:prSet presAssocID="{9F3D15E7-183E-4168-819E-A5AE67C70800}" presName="hierChild5" presStyleCnt="0"/>
      <dgm:spPr/>
    </dgm:pt>
    <dgm:pt modelId="{D98FBD44-D81E-49B1-AA21-CF1552747F22}" type="pres">
      <dgm:prSet presAssocID="{EEC18031-8BE0-4AC6-8896-41712D10D7F6}" presName="Name37" presStyleLbl="parChTrans1D2" presStyleIdx="3" presStyleCnt="5"/>
      <dgm:spPr/>
      <dgm:t>
        <a:bodyPr/>
        <a:lstStyle/>
        <a:p>
          <a:endParaRPr lang="ru-RU"/>
        </a:p>
      </dgm:t>
    </dgm:pt>
    <dgm:pt modelId="{630FA468-577E-49F3-8128-284FFF68C963}" type="pres">
      <dgm:prSet presAssocID="{84644A64-B651-4593-8A15-954557571337}" presName="hierRoot2" presStyleCnt="0">
        <dgm:presLayoutVars>
          <dgm:hierBranch val="init"/>
        </dgm:presLayoutVars>
      </dgm:prSet>
      <dgm:spPr/>
    </dgm:pt>
    <dgm:pt modelId="{2F01E0E8-2CEE-4B16-BFED-2BD07B02FC55}" type="pres">
      <dgm:prSet presAssocID="{84644A64-B651-4593-8A15-954557571337}" presName="rootComposite" presStyleCnt="0"/>
      <dgm:spPr/>
    </dgm:pt>
    <dgm:pt modelId="{F9F59E84-68E7-4AB6-8042-6BADE1906BFB}" type="pres">
      <dgm:prSet presAssocID="{84644A64-B651-4593-8A15-954557571337}" presName="rootText" presStyleLbl="node2" presStyleIdx="3" presStyleCnt="5" custScaleX="106646" custScaleY="2136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349FB01-D2F9-4802-9005-7EF140881356}" type="pres">
      <dgm:prSet presAssocID="{84644A64-B651-4593-8A15-954557571337}" presName="rootConnector" presStyleLbl="node2" presStyleIdx="3" presStyleCnt="5"/>
      <dgm:spPr/>
      <dgm:t>
        <a:bodyPr/>
        <a:lstStyle/>
        <a:p>
          <a:endParaRPr lang="ru-RU"/>
        </a:p>
      </dgm:t>
    </dgm:pt>
    <dgm:pt modelId="{9DB0E78C-C0A9-40F5-B8EE-760CC3CF8B2C}" type="pres">
      <dgm:prSet presAssocID="{84644A64-B651-4593-8A15-954557571337}" presName="hierChild4" presStyleCnt="0"/>
      <dgm:spPr/>
    </dgm:pt>
    <dgm:pt modelId="{53591C07-6F87-4036-80E9-8A6CBB625570}" type="pres">
      <dgm:prSet presAssocID="{84644A64-B651-4593-8A15-954557571337}" presName="hierChild5" presStyleCnt="0"/>
      <dgm:spPr/>
    </dgm:pt>
    <dgm:pt modelId="{E5FC38C0-F874-4D67-AF4E-5B61D8528333}" type="pres">
      <dgm:prSet presAssocID="{73D9929A-4AE6-4F97-BA74-8AFCD9A206B7}" presName="Name37" presStyleLbl="parChTrans1D2" presStyleIdx="4" presStyleCnt="5"/>
      <dgm:spPr/>
      <dgm:t>
        <a:bodyPr/>
        <a:lstStyle/>
        <a:p>
          <a:endParaRPr lang="ru-RU"/>
        </a:p>
      </dgm:t>
    </dgm:pt>
    <dgm:pt modelId="{C601FF54-F7D4-436A-82E3-B840E4E44607}" type="pres">
      <dgm:prSet presAssocID="{01A86283-4B1C-4FDB-903B-896A03C158D5}" presName="hierRoot2" presStyleCnt="0">
        <dgm:presLayoutVars>
          <dgm:hierBranch val="init"/>
        </dgm:presLayoutVars>
      </dgm:prSet>
      <dgm:spPr/>
    </dgm:pt>
    <dgm:pt modelId="{829C3A4E-0144-4057-A9F7-199F2DDE7D64}" type="pres">
      <dgm:prSet presAssocID="{01A86283-4B1C-4FDB-903B-896A03C158D5}" presName="rootComposite" presStyleCnt="0"/>
      <dgm:spPr/>
    </dgm:pt>
    <dgm:pt modelId="{5686F5E6-E730-4A4F-B86A-D334955A4BF3}" type="pres">
      <dgm:prSet presAssocID="{01A86283-4B1C-4FDB-903B-896A03C158D5}" presName="rootText" presStyleLbl="node2" presStyleIdx="4" presStyleCnt="5" custScaleX="106646" custScaleY="2136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4F812AF-0900-4CE7-AA23-35A4E46C6FD1}" type="pres">
      <dgm:prSet presAssocID="{01A86283-4B1C-4FDB-903B-896A03C158D5}" presName="rootConnector" presStyleLbl="node2" presStyleIdx="4" presStyleCnt="5"/>
      <dgm:spPr/>
      <dgm:t>
        <a:bodyPr/>
        <a:lstStyle/>
        <a:p>
          <a:endParaRPr lang="ru-RU"/>
        </a:p>
      </dgm:t>
    </dgm:pt>
    <dgm:pt modelId="{6E656727-FD91-4E1B-A5EE-84CEC1DE3C72}" type="pres">
      <dgm:prSet presAssocID="{01A86283-4B1C-4FDB-903B-896A03C158D5}" presName="hierChild4" presStyleCnt="0"/>
      <dgm:spPr/>
    </dgm:pt>
    <dgm:pt modelId="{27B82800-9DB5-4D0C-B8A5-0485EB0D8A11}" type="pres">
      <dgm:prSet presAssocID="{01A86283-4B1C-4FDB-903B-896A03C158D5}" presName="hierChild5" presStyleCnt="0"/>
      <dgm:spPr/>
    </dgm:pt>
    <dgm:pt modelId="{7D3D6835-E709-46DA-B5F5-509F1C770A71}" type="pres">
      <dgm:prSet presAssocID="{824CACDD-E03A-427C-8B7A-DB5388A5BD8D}" presName="hierChild3" presStyleCnt="0"/>
      <dgm:spPr/>
    </dgm:pt>
  </dgm:ptLst>
  <dgm:cxnLst>
    <dgm:cxn modelId="{D9D53D1F-F297-4646-8038-BC9B6CFAC7B2}" srcId="{195A0E0D-9849-4724-AEF3-DAF6E0352555}" destId="{824CACDD-E03A-427C-8B7A-DB5388A5BD8D}" srcOrd="0" destOrd="0" parTransId="{98FF42E5-00CB-4382-9B3C-C8B747CB8354}" sibTransId="{59450F6E-F953-4DD1-B3B0-A181A73D2900}"/>
    <dgm:cxn modelId="{3847240E-B4D1-45A8-9632-642B7FCF8785}" type="presOf" srcId="{824CACDD-E03A-427C-8B7A-DB5388A5BD8D}" destId="{D7C56106-E809-407C-94C9-8E39E21EEBEA}" srcOrd="0" destOrd="0" presId="urn:microsoft.com/office/officeart/2005/8/layout/orgChart1"/>
    <dgm:cxn modelId="{B3231904-3495-4365-9804-0A7BBA858F55}" type="presOf" srcId="{84644A64-B651-4593-8A15-954557571337}" destId="{F9F59E84-68E7-4AB6-8042-6BADE1906BFB}" srcOrd="0" destOrd="0" presId="urn:microsoft.com/office/officeart/2005/8/layout/orgChart1"/>
    <dgm:cxn modelId="{E76B1BCA-274C-4A61-ACB3-A3B77B4A4631}" type="presOf" srcId="{73D9929A-4AE6-4F97-BA74-8AFCD9A206B7}" destId="{E5FC38C0-F874-4D67-AF4E-5B61D8528333}" srcOrd="0" destOrd="0" presId="urn:microsoft.com/office/officeart/2005/8/layout/orgChart1"/>
    <dgm:cxn modelId="{120350E7-7644-435A-AB61-668809DF9EC5}" type="presOf" srcId="{9F3D15E7-183E-4168-819E-A5AE67C70800}" destId="{1C9FE83A-22D2-43B9-8B78-355219D6DADC}" srcOrd="0" destOrd="0" presId="urn:microsoft.com/office/officeart/2005/8/layout/orgChart1"/>
    <dgm:cxn modelId="{5A6B04EB-E725-4701-BA93-BCA07199DFCB}" srcId="{824CACDD-E03A-427C-8B7A-DB5388A5BD8D}" destId="{84644A64-B651-4593-8A15-954557571337}" srcOrd="3" destOrd="0" parTransId="{EEC18031-8BE0-4AC6-8896-41712D10D7F6}" sibTransId="{EC2C1A17-C727-4AEC-86B8-96324E5FB060}"/>
    <dgm:cxn modelId="{27B8B371-6317-4330-9FBA-D890FFFF2B5B}" type="presOf" srcId="{01A86283-4B1C-4FDB-903B-896A03C158D5}" destId="{D4F812AF-0900-4CE7-AA23-35A4E46C6FD1}" srcOrd="1" destOrd="0" presId="urn:microsoft.com/office/officeart/2005/8/layout/orgChart1"/>
    <dgm:cxn modelId="{F490FE04-1087-4228-B3BA-1A6F42932C46}" type="presOf" srcId="{81ED6989-DB09-4163-9FE8-4274D9FB393B}" destId="{91937533-898F-4FC5-A9E4-FE0BA78B0BED}" srcOrd="0" destOrd="0" presId="urn:microsoft.com/office/officeart/2005/8/layout/orgChart1"/>
    <dgm:cxn modelId="{58221977-A936-42EF-A2E5-7B86771E851C}" type="presOf" srcId="{84644A64-B651-4593-8A15-954557571337}" destId="{E349FB01-D2F9-4802-9005-7EF140881356}" srcOrd="1" destOrd="0" presId="urn:microsoft.com/office/officeart/2005/8/layout/orgChart1"/>
    <dgm:cxn modelId="{7EBE6842-4F7E-48C5-AE75-F8C8B792FF1F}" type="presOf" srcId="{EEC18031-8BE0-4AC6-8896-41712D10D7F6}" destId="{D98FBD44-D81E-49B1-AA21-CF1552747F22}" srcOrd="0" destOrd="0" presId="urn:microsoft.com/office/officeart/2005/8/layout/orgChart1"/>
    <dgm:cxn modelId="{2A4E0C1F-A68E-42D7-B7E3-D6CA547AFAE7}" srcId="{824CACDD-E03A-427C-8B7A-DB5388A5BD8D}" destId="{81ED6989-DB09-4163-9FE8-4274D9FB393B}" srcOrd="0" destOrd="0" parTransId="{31A4F4FA-6743-4237-978E-3C0F106CB502}" sibTransId="{FF75FB9F-B49C-49BB-BB24-949F6DDD30B7}"/>
    <dgm:cxn modelId="{6CE81CAE-6886-4D61-B110-E0C1748041B2}" type="presOf" srcId="{93FA7CE8-AEE6-43B9-836C-3F03118B3842}" destId="{8D16B8B8-EC00-4610-BCC6-ACE28551BF93}" srcOrd="0" destOrd="0" presId="urn:microsoft.com/office/officeart/2005/8/layout/orgChart1"/>
    <dgm:cxn modelId="{34E2D331-4E40-4423-96EC-78FEA266A017}" type="presOf" srcId="{9F3D15E7-183E-4168-819E-A5AE67C70800}" destId="{E3D274F6-EF38-4457-99ED-3B36F1F9CCE6}" srcOrd="1" destOrd="0" presId="urn:microsoft.com/office/officeart/2005/8/layout/orgChart1"/>
    <dgm:cxn modelId="{A116B293-7A95-4C2A-AABC-A4EA15B89D4E}" type="presOf" srcId="{81ED6989-DB09-4163-9FE8-4274D9FB393B}" destId="{F7736AB3-14FB-442A-8C59-ED1D80EA616A}" srcOrd="1" destOrd="0" presId="urn:microsoft.com/office/officeart/2005/8/layout/orgChart1"/>
    <dgm:cxn modelId="{3B324791-A239-48DF-BD63-E35A6E189AA2}" type="presOf" srcId="{824CACDD-E03A-427C-8B7A-DB5388A5BD8D}" destId="{520DCA23-E61E-4D60-8C01-FF734DB21588}" srcOrd="1" destOrd="0" presId="urn:microsoft.com/office/officeart/2005/8/layout/orgChart1"/>
    <dgm:cxn modelId="{3E9368AA-EF89-4CB9-BC5D-6694B1A7119E}" type="presOf" srcId="{5E6F24EC-07DA-4409-8D2A-E1F358F0D53E}" destId="{42131694-B3C1-48DA-9A89-0ED8F63CDD47}" srcOrd="0" destOrd="0" presId="urn:microsoft.com/office/officeart/2005/8/layout/orgChart1"/>
    <dgm:cxn modelId="{1F516231-CCDD-42EE-A016-172EBE13908E}" srcId="{824CACDD-E03A-427C-8B7A-DB5388A5BD8D}" destId="{9F3D15E7-183E-4168-819E-A5AE67C70800}" srcOrd="2" destOrd="0" parTransId="{93FA7CE8-AEE6-43B9-836C-3F03118B3842}" sibTransId="{A8C7CFE1-1740-4D3F-B2CD-CE863C4043BC}"/>
    <dgm:cxn modelId="{855C3540-335E-4961-B5C7-4CD813987110}" type="presOf" srcId="{31A4F4FA-6743-4237-978E-3C0F106CB502}" destId="{30FDE77F-0DE1-4507-9AB4-E4873006176F}" srcOrd="0" destOrd="0" presId="urn:microsoft.com/office/officeart/2005/8/layout/orgChart1"/>
    <dgm:cxn modelId="{53B8C20D-03D9-475A-B09B-5C56CEF593DD}" type="presOf" srcId="{11CB86F8-31C1-4608-BCC5-247E331BAD1E}" destId="{F495F80B-6FEE-4FC2-B820-6BD21D72101E}" srcOrd="0" destOrd="0" presId="urn:microsoft.com/office/officeart/2005/8/layout/orgChart1"/>
    <dgm:cxn modelId="{6AA3D894-CF4E-4A34-B3C7-2BA21D857004}" type="presOf" srcId="{195A0E0D-9849-4724-AEF3-DAF6E0352555}" destId="{398FFEDC-BFFB-4687-A7AC-A133982093F8}" srcOrd="0" destOrd="0" presId="urn:microsoft.com/office/officeart/2005/8/layout/orgChart1"/>
    <dgm:cxn modelId="{82CF3724-4AD3-4F34-931F-9DC85297F554}" type="presOf" srcId="{01A86283-4B1C-4FDB-903B-896A03C158D5}" destId="{5686F5E6-E730-4A4F-B86A-D334955A4BF3}" srcOrd="0" destOrd="0" presId="urn:microsoft.com/office/officeart/2005/8/layout/orgChart1"/>
    <dgm:cxn modelId="{D415ADF1-643B-4A0F-B68B-81FC7B7C6D2F}" srcId="{824CACDD-E03A-427C-8B7A-DB5388A5BD8D}" destId="{11CB86F8-31C1-4608-BCC5-247E331BAD1E}" srcOrd="1" destOrd="0" parTransId="{5E6F24EC-07DA-4409-8D2A-E1F358F0D53E}" sibTransId="{F5A553B9-EFFA-4E17-A2E0-9DF789FF44C5}"/>
    <dgm:cxn modelId="{B05EF157-E3C1-4680-99BC-48A7893A7A3B}" type="presOf" srcId="{11CB86F8-31C1-4608-BCC5-247E331BAD1E}" destId="{5C3169FC-2904-40E9-BED3-B6AB9616B8F1}" srcOrd="1" destOrd="0" presId="urn:microsoft.com/office/officeart/2005/8/layout/orgChart1"/>
    <dgm:cxn modelId="{C0312426-55AA-4ACA-B48B-800E5E458D39}" srcId="{824CACDD-E03A-427C-8B7A-DB5388A5BD8D}" destId="{01A86283-4B1C-4FDB-903B-896A03C158D5}" srcOrd="4" destOrd="0" parTransId="{73D9929A-4AE6-4F97-BA74-8AFCD9A206B7}" sibTransId="{324A3824-7E2F-4853-8FBF-DF5B456D79E9}"/>
    <dgm:cxn modelId="{07747D08-C078-43C4-9516-9D917EECE963}" type="presParOf" srcId="{398FFEDC-BFFB-4687-A7AC-A133982093F8}" destId="{5BD874B2-AFE1-40B2-848A-6C041981297C}" srcOrd="0" destOrd="0" presId="urn:microsoft.com/office/officeart/2005/8/layout/orgChart1"/>
    <dgm:cxn modelId="{4A85B4AF-4CE1-4600-A47B-1F6EA8CD5D19}" type="presParOf" srcId="{5BD874B2-AFE1-40B2-848A-6C041981297C}" destId="{A93F08A3-CEE2-4CEC-875D-F7FE952BE28D}" srcOrd="0" destOrd="0" presId="urn:microsoft.com/office/officeart/2005/8/layout/orgChart1"/>
    <dgm:cxn modelId="{48A5CE25-4E88-40D6-A572-7E0B98D26CDD}" type="presParOf" srcId="{A93F08A3-CEE2-4CEC-875D-F7FE952BE28D}" destId="{D7C56106-E809-407C-94C9-8E39E21EEBEA}" srcOrd="0" destOrd="0" presId="urn:microsoft.com/office/officeart/2005/8/layout/orgChart1"/>
    <dgm:cxn modelId="{C05975D9-1451-4073-9198-15325DB6EC88}" type="presParOf" srcId="{A93F08A3-CEE2-4CEC-875D-F7FE952BE28D}" destId="{520DCA23-E61E-4D60-8C01-FF734DB21588}" srcOrd="1" destOrd="0" presId="urn:microsoft.com/office/officeart/2005/8/layout/orgChart1"/>
    <dgm:cxn modelId="{B63E04B7-6531-407E-B6E4-A8E4088C4A36}" type="presParOf" srcId="{5BD874B2-AFE1-40B2-848A-6C041981297C}" destId="{B7096D27-90B6-478D-8DB2-11220FD707AF}" srcOrd="1" destOrd="0" presId="urn:microsoft.com/office/officeart/2005/8/layout/orgChart1"/>
    <dgm:cxn modelId="{EF1301D2-0DB8-4345-9E96-1F9FA35720E1}" type="presParOf" srcId="{B7096D27-90B6-478D-8DB2-11220FD707AF}" destId="{30FDE77F-0DE1-4507-9AB4-E4873006176F}" srcOrd="0" destOrd="0" presId="urn:microsoft.com/office/officeart/2005/8/layout/orgChart1"/>
    <dgm:cxn modelId="{C2F390B0-F979-45DE-B6D1-CF4D2B4F4239}" type="presParOf" srcId="{B7096D27-90B6-478D-8DB2-11220FD707AF}" destId="{F9725548-D4CF-419F-A724-9207DF64A0B3}" srcOrd="1" destOrd="0" presId="urn:microsoft.com/office/officeart/2005/8/layout/orgChart1"/>
    <dgm:cxn modelId="{0F7BF455-AFFC-48F2-BE16-05D481F3CA2A}" type="presParOf" srcId="{F9725548-D4CF-419F-A724-9207DF64A0B3}" destId="{184D3D69-D2D7-4502-9191-669AAD37B54B}" srcOrd="0" destOrd="0" presId="urn:microsoft.com/office/officeart/2005/8/layout/orgChart1"/>
    <dgm:cxn modelId="{A2C3A0A1-C6CB-4E7C-9B76-DBC7AA01EEA4}" type="presParOf" srcId="{184D3D69-D2D7-4502-9191-669AAD37B54B}" destId="{91937533-898F-4FC5-A9E4-FE0BA78B0BED}" srcOrd="0" destOrd="0" presId="urn:microsoft.com/office/officeart/2005/8/layout/orgChart1"/>
    <dgm:cxn modelId="{9B3D5CED-2629-4D48-B89E-F3C79557E170}" type="presParOf" srcId="{184D3D69-D2D7-4502-9191-669AAD37B54B}" destId="{F7736AB3-14FB-442A-8C59-ED1D80EA616A}" srcOrd="1" destOrd="0" presId="urn:microsoft.com/office/officeart/2005/8/layout/orgChart1"/>
    <dgm:cxn modelId="{671A2D55-9E4C-4F57-8F74-327930256B01}" type="presParOf" srcId="{F9725548-D4CF-419F-A724-9207DF64A0B3}" destId="{7BADFCDB-E98D-46F4-9C6A-0B18648C6962}" srcOrd="1" destOrd="0" presId="urn:microsoft.com/office/officeart/2005/8/layout/orgChart1"/>
    <dgm:cxn modelId="{678043E3-31DD-462A-84A0-60C93114055D}" type="presParOf" srcId="{F9725548-D4CF-419F-A724-9207DF64A0B3}" destId="{1E168AC0-FCF6-4950-AD56-E0162207CD4C}" srcOrd="2" destOrd="0" presId="urn:microsoft.com/office/officeart/2005/8/layout/orgChart1"/>
    <dgm:cxn modelId="{D78443E7-D007-4D41-82C7-CB177E0D0688}" type="presParOf" srcId="{B7096D27-90B6-478D-8DB2-11220FD707AF}" destId="{42131694-B3C1-48DA-9A89-0ED8F63CDD47}" srcOrd="2" destOrd="0" presId="urn:microsoft.com/office/officeart/2005/8/layout/orgChart1"/>
    <dgm:cxn modelId="{84F331DA-B394-4068-B965-6152CB35BCA1}" type="presParOf" srcId="{B7096D27-90B6-478D-8DB2-11220FD707AF}" destId="{CE0DC93D-466F-45F6-AE6B-84553C0CB8AA}" srcOrd="3" destOrd="0" presId="urn:microsoft.com/office/officeart/2005/8/layout/orgChart1"/>
    <dgm:cxn modelId="{8083DB7B-4DFB-45C5-B85E-F9F0C0655D14}" type="presParOf" srcId="{CE0DC93D-466F-45F6-AE6B-84553C0CB8AA}" destId="{A544FF7E-3AA1-4012-A8F5-5B7E24307511}" srcOrd="0" destOrd="0" presId="urn:microsoft.com/office/officeart/2005/8/layout/orgChart1"/>
    <dgm:cxn modelId="{1817B3F4-FB29-4F68-AB42-710184639359}" type="presParOf" srcId="{A544FF7E-3AA1-4012-A8F5-5B7E24307511}" destId="{F495F80B-6FEE-4FC2-B820-6BD21D72101E}" srcOrd="0" destOrd="0" presId="urn:microsoft.com/office/officeart/2005/8/layout/orgChart1"/>
    <dgm:cxn modelId="{D501ADE5-929F-4C12-8798-B77CA16778AB}" type="presParOf" srcId="{A544FF7E-3AA1-4012-A8F5-5B7E24307511}" destId="{5C3169FC-2904-40E9-BED3-B6AB9616B8F1}" srcOrd="1" destOrd="0" presId="urn:microsoft.com/office/officeart/2005/8/layout/orgChart1"/>
    <dgm:cxn modelId="{16375135-C7E2-44ED-8AF1-95BCB1E73085}" type="presParOf" srcId="{CE0DC93D-466F-45F6-AE6B-84553C0CB8AA}" destId="{06856941-3E6A-4767-9273-EB6AA5E571AF}" srcOrd="1" destOrd="0" presId="urn:microsoft.com/office/officeart/2005/8/layout/orgChart1"/>
    <dgm:cxn modelId="{EE10218D-6CEF-4BA5-85A3-F4AF3533783F}" type="presParOf" srcId="{CE0DC93D-466F-45F6-AE6B-84553C0CB8AA}" destId="{19D5C736-565F-4332-886E-AC2D16E7C748}" srcOrd="2" destOrd="0" presId="urn:microsoft.com/office/officeart/2005/8/layout/orgChart1"/>
    <dgm:cxn modelId="{26E55BBB-6229-43B4-A9F5-AD90A389B455}" type="presParOf" srcId="{B7096D27-90B6-478D-8DB2-11220FD707AF}" destId="{8D16B8B8-EC00-4610-BCC6-ACE28551BF93}" srcOrd="4" destOrd="0" presId="urn:microsoft.com/office/officeart/2005/8/layout/orgChart1"/>
    <dgm:cxn modelId="{DF64DEC8-B885-4324-9CE3-06B68C8C918D}" type="presParOf" srcId="{B7096D27-90B6-478D-8DB2-11220FD707AF}" destId="{39F48156-34B2-44A6-A0ED-36EEA7E3C117}" srcOrd="5" destOrd="0" presId="urn:microsoft.com/office/officeart/2005/8/layout/orgChart1"/>
    <dgm:cxn modelId="{AF7E09C6-3590-4DFB-AF19-BC23210D299D}" type="presParOf" srcId="{39F48156-34B2-44A6-A0ED-36EEA7E3C117}" destId="{9C1F9B11-997D-425B-9961-764D120824B0}" srcOrd="0" destOrd="0" presId="urn:microsoft.com/office/officeart/2005/8/layout/orgChart1"/>
    <dgm:cxn modelId="{4EF3C6CC-4F12-4CBF-8A2C-B6E83850D1F5}" type="presParOf" srcId="{9C1F9B11-997D-425B-9961-764D120824B0}" destId="{1C9FE83A-22D2-43B9-8B78-355219D6DADC}" srcOrd="0" destOrd="0" presId="urn:microsoft.com/office/officeart/2005/8/layout/orgChart1"/>
    <dgm:cxn modelId="{850D9386-0A84-450F-B017-3674A31FBBD9}" type="presParOf" srcId="{9C1F9B11-997D-425B-9961-764D120824B0}" destId="{E3D274F6-EF38-4457-99ED-3B36F1F9CCE6}" srcOrd="1" destOrd="0" presId="urn:microsoft.com/office/officeart/2005/8/layout/orgChart1"/>
    <dgm:cxn modelId="{E3988AE1-F387-4352-AE2D-835FA73747B6}" type="presParOf" srcId="{39F48156-34B2-44A6-A0ED-36EEA7E3C117}" destId="{3E639E93-6EE3-4003-9EA9-40BC73B6DF31}" srcOrd="1" destOrd="0" presId="urn:microsoft.com/office/officeart/2005/8/layout/orgChart1"/>
    <dgm:cxn modelId="{BAFAE939-6C04-42A4-9805-3C924EB50758}" type="presParOf" srcId="{39F48156-34B2-44A6-A0ED-36EEA7E3C117}" destId="{895A2713-0FF7-4BDB-AD57-36397676E0FA}" srcOrd="2" destOrd="0" presId="urn:microsoft.com/office/officeart/2005/8/layout/orgChart1"/>
    <dgm:cxn modelId="{8B1F0398-8F7E-448F-A13B-62BD39599BA7}" type="presParOf" srcId="{B7096D27-90B6-478D-8DB2-11220FD707AF}" destId="{D98FBD44-D81E-49B1-AA21-CF1552747F22}" srcOrd="6" destOrd="0" presId="urn:microsoft.com/office/officeart/2005/8/layout/orgChart1"/>
    <dgm:cxn modelId="{54F4DF1B-2180-45E8-9317-7C6892075BFA}" type="presParOf" srcId="{B7096D27-90B6-478D-8DB2-11220FD707AF}" destId="{630FA468-577E-49F3-8128-284FFF68C963}" srcOrd="7" destOrd="0" presId="urn:microsoft.com/office/officeart/2005/8/layout/orgChart1"/>
    <dgm:cxn modelId="{70A3910A-5371-48E3-9C64-7A3C41563546}" type="presParOf" srcId="{630FA468-577E-49F3-8128-284FFF68C963}" destId="{2F01E0E8-2CEE-4B16-BFED-2BD07B02FC55}" srcOrd="0" destOrd="0" presId="urn:microsoft.com/office/officeart/2005/8/layout/orgChart1"/>
    <dgm:cxn modelId="{8E21EAC3-268F-42AE-A720-8056F0BC8511}" type="presParOf" srcId="{2F01E0E8-2CEE-4B16-BFED-2BD07B02FC55}" destId="{F9F59E84-68E7-4AB6-8042-6BADE1906BFB}" srcOrd="0" destOrd="0" presId="urn:microsoft.com/office/officeart/2005/8/layout/orgChart1"/>
    <dgm:cxn modelId="{5A087EFC-993F-40F8-AAB0-C918A0F4B9F0}" type="presParOf" srcId="{2F01E0E8-2CEE-4B16-BFED-2BD07B02FC55}" destId="{E349FB01-D2F9-4802-9005-7EF140881356}" srcOrd="1" destOrd="0" presId="urn:microsoft.com/office/officeart/2005/8/layout/orgChart1"/>
    <dgm:cxn modelId="{BEF4A0F2-D51A-449B-A9CD-E06512EB9D85}" type="presParOf" srcId="{630FA468-577E-49F3-8128-284FFF68C963}" destId="{9DB0E78C-C0A9-40F5-B8EE-760CC3CF8B2C}" srcOrd="1" destOrd="0" presId="urn:microsoft.com/office/officeart/2005/8/layout/orgChart1"/>
    <dgm:cxn modelId="{7034FD26-8880-4FFA-BF54-3BBDA9C97165}" type="presParOf" srcId="{630FA468-577E-49F3-8128-284FFF68C963}" destId="{53591C07-6F87-4036-80E9-8A6CBB625570}" srcOrd="2" destOrd="0" presId="urn:microsoft.com/office/officeart/2005/8/layout/orgChart1"/>
    <dgm:cxn modelId="{894300E4-495D-4F01-B182-49FBF13DA50C}" type="presParOf" srcId="{B7096D27-90B6-478D-8DB2-11220FD707AF}" destId="{E5FC38C0-F874-4D67-AF4E-5B61D8528333}" srcOrd="8" destOrd="0" presId="urn:microsoft.com/office/officeart/2005/8/layout/orgChart1"/>
    <dgm:cxn modelId="{D794B613-1C93-468A-B359-89187D3F7BAC}" type="presParOf" srcId="{B7096D27-90B6-478D-8DB2-11220FD707AF}" destId="{C601FF54-F7D4-436A-82E3-B840E4E44607}" srcOrd="9" destOrd="0" presId="urn:microsoft.com/office/officeart/2005/8/layout/orgChart1"/>
    <dgm:cxn modelId="{571CE139-A050-4232-AC3A-81E6F19C7367}" type="presParOf" srcId="{C601FF54-F7D4-436A-82E3-B840E4E44607}" destId="{829C3A4E-0144-4057-A9F7-199F2DDE7D64}" srcOrd="0" destOrd="0" presId="urn:microsoft.com/office/officeart/2005/8/layout/orgChart1"/>
    <dgm:cxn modelId="{578157A5-5D91-4EED-A73C-A5E911FDCDA0}" type="presParOf" srcId="{829C3A4E-0144-4057-A9F7-199F2DDE7D64}" destId="{5686F5E6-E730-4A4F-B86A-D334955A4BF3}" srcOrd="0" destOrd="0" presId="urn:microsoft.com/office/officeart/2005/8/layout/orgChart1"/>
    <dgm:cxn modelId="{5FF36E80-B436-4B93-8522-14B1EF6DAF13}" type="presParOf" srcId="{829C3A4E-0144-4057-A9F7-199F2DDE7D64}" destId="{D4F812AF-0900-4CE7-AA23-35A4E46C6FD1}" srcOrd="1" destOrd="0" presId="urn:microsoft.com/office/officeart/2005/8/layout/orgChart1"/>
    <dgm:cxn modelId="{3E76F66A-9331-4F57-80E4-2150479A02BA}" type="presParOf" srcId="{C601FF54-F7D4-436A-82E3-B840E4E44607}" destId="{6E656727-FD91-4E1B-A5EE-84CEC1DE3C72}" srcOrd="1" destOrd="0" presId="urn:microsoft.com/office/officeart/2005/8/layout/orgChart1"/>
    <dgm:cxn modelId="{22B9F522-940B-40FD-A99A-0026B10E6A48}" type="presParOf" srcId="{C601FF54-F7D4-436A-82E3-B840E4E44607}" destId="{27B82800-9DB5-4D0C-B8A5-0485EB0D8A11}" srcOrd="2" destOrd="0" presId="urn:microsoft.com/office/officeart/2005/8/layout/orgChart1"/>
    <dgm:cxn modelId="{21DB4385-F0A9-4A33-99AB-FBBEAA69EB0F}" type="presParOf" srcId="{5BD874B2-AFE1-40B2-848A-6C041981297C}" destId="{7D3D6835-E709-46DA-B5F5-509F1C770A7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A705E91-8B3E-44D6-9D22-0892CAA0DA96}" type="doc">
      <dgm:prSet loTypeId="urn:microsoft.com/office/officeart/2005/8/layout/target3" loCatId="list" qsTypeId="urn:microsoft.com/office/officeart/2005/8/quickstyle/simple5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6425EF64-5F82-4301-87DD-39CF13C50D87}">
      <dgm:prSet phldrT="[Текст]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olidFill>
          <a:schemeClr val="accent5"/>
        </a:solidFill>
      </dgm:spPr>
      <dgm:t>
        <a:bodyPr/>
        <a:lstStyle/>
        <a:p>
          <a:r>
            <a:rPr lang="ru-RU" b="1" i="1" dirty="0" smtClean="0">
              <a:solidFill>
                <a:srgbClr val="F6FBF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rPr>
            <a:t>Гибкое реагирование на изменяющиеся условия финансовых рынков и использование наиболее благоприятных форм заимствований</a:t>
          </a:r>
          <a:endParaRPr lang="ru-RU" b="1" i="1" dirty="0">
            <a:solidFill>
              <a:srgbClr val="F6FBF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ook Antiqua" pitchFamily="18" charset="0"/>
          </a:endParaRPr>
        </a:p>
      </dgm:t>
    </dgm:pt>
    <dgm:pt modelId="{3E115726-99C0-417B-91F3-A22691D88F1F}" type="parTrans" cxnId="{CDDFBBE3-75F2-44E9-87FD-BC3B75B2B6A0}">
      <dgm:prSet/>
      <dgm:spPr/>
      <dgm:t>
        <a:bodyPr/>
        <a:lstStyle/>
        <a:p>
          <a:endParaRPr lang="ru-RU"/>
        </a:p>
      </dgm:t>
    </dgm:pt>
    <dgm:pt modelId="{D83E2D74-D252-4A07-8090-FF092A98FA82}" type="sibTrans" cxnId="{CDDFBBE3-75F2-44E9-87FD-BC3B75B2B6A0}">
      <dgm:prSet/>
      <dgm:spPr/>
      <dgm:t>
        <a:bodyPr/>
        <a:lstStyle/>
        <a:p>
          <a:endParaRPr lang="ru-RU"/>
        </a:p>
      </dgm:t>
    </dgm:pt>
    <dgm:pt modelId="{39098301-0A4C-4FEB-BC18-0CCEE11CA28B}">
      <dgm:prSet phldrT="[Текст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>
        <a:solidFill>
          <a:srgbClr val="7030A0"/>
        </a:solidFill>
      </dgm:spPr>
      <dgm:t>
        <a:bodyPr/>
        <a:lstStyle/>
        <a:p>
          <a:r>
            <a:rPr lang="ru-RU" b="1" i="1" dirty="0" smtClean="0">
              <a:solidFill>
                <a:srgbClr val="F6FBF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rPr>
            <a:t>Мораторий на предоставление муниципальных гарантий</a:t>
          </a:r>
          <a:endParaRPr lang="ru-RU" b="1" i="1" dirty="0">
            <a:solidFill>
              <a:srgbClr val="F6FBF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ook Antiqua" pitchFamily="18" charset="0"/>
          </a:endParaRPr>
        </a:p>
      </dgm:t>
    </dgm:pt>
    <dgm:pt modelId="{E6883EFE-6C8C-4898-B138-4C85BCC25C8A}" type="sibTrans" cxnId="{C7678315-66FA-4232-BFCA-1C887118BFF9}">
      <dgm:prSet/>
      <dgm:spPr/>
      <dgm:t>
        <a:bodyPr/>
        <a:lstStyle/>
        <a:p>
          <a:endParaRPr lang="ru-RU"/>
        </a:p>
      </dgm:t>
    </dgm:pt>
    <dgm:pt modelId="{8C46F2F9-FE95-46EA-86C5-FCF6277D7155}" type="parTrans" cxnId="{C7678315-66FA-4232-BFCA-1C887118BFF9}">
      <dgm:prSet/>
      <dgm:spPr/>
      <dgm:t>
        <a:bodyPr/>
        <a:lstStyle/>
        <a:p>
          <a:endParaRPr lang="ru-RU"/>
        </a:p>
      </dgm:t>
    </dgm:pt>
    <dgm:pt modelId="{B149B22F-4D2B-4DCC-AA9C-E69A2E2B55B3}" type="pres">
      <dgm:prSet presAssocID="{1A705E91-8B3E-44D6-9D22-0892CAA0DA96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6DE78D7-03E5-41BA-A092-0CCF38E5A68B}" type="pres">
      <dgm:prSet presAssocID="{39098301-0A4C-4FEB-BC18-0CCEE11CA28B}" presName="circle1" presStyleLbl="node1" presStyleIdx="0" presStyleCnt="2"/>
      <dgm:spPr/>
    </dgm:pt>
    <dgm:pt modelId="{B2BB6251-C38E-4CDB-883C-091D416C4728}" type="pres">
      <dgm:prSet presAssocID="{39098301-0A4C-4FEB-BC18-0CCEE11CA28B}" presName="space" presStyleCnt="0"/>
      <dgm:spPr/>
    </dgm:pt>
    <dgm:pt modelId="{895C6690-9860-4079-ABF6-0CAC453780AE}" type="pres">
      <dgm:prSet presAssocID="{39098301-0A4C-4FEB-BC18-0CCEE11CA28B}" presName="rect1" presStyleLbl="alignAcc1" presStyleIdx="0" presStyleCnt="2"/>
      <dgm:spPr/>
      <dgm:t>
        <a:bodyPr/>
        <a:lstStyle/>
        <a:p>
          <a:endParaRPr lang="ru-RU"/>
        </a:p>
      </dgm:t>
    </dgm:pt>
    <dgm:pt modelId="{4AC1E0CA-F46A-43A7-A5EE-FAF16B008941}" type="pres">
      <dgm:prSet presAssocID="{6425EF64-5F82-4301-87DD-39CF13C50D87}" presName="vertSpace2" presStyleLbl="node1" presStyleIdx="0" presStyleCnt="2"/>
      <dgm:spPr/>
    </dgm:pt>
    <dgm:pt modelId="{226194BA-E0BB-4A0D-BD23-08B25C110BB8}" type="pres">
      <dgm:prSet presAssocID="{6425EF64-5F82-4301-87DD-39CF13C50D87}" presName="circle2" presStyleLbl="node1" presStyleIdx="1" presStyleCnt="2"/>
      <dgm:spPr/>
    </dgm:pt>
    <dgm:pt modelId="{AC96AC9F-E50A-428A-BE2C-B0F2FC2E4895}" type="pres">
      <dgm:prSet presAssocID="{6425EF64-5F82-4301-87DD-39CF13C50D87}" presName="rect2" presStyleLbl="alignAcc1" presStyleIdx="1" presStyleCnt="2"/>
      <dgm:spPr/>
      <dgm:t>
        <a:bodyPr/>
        <a:lstStyle/>
        <a:p>
          <a:endParaRPr lang="ru-RU"/>
        </a:p>
      </dgm:t>
    </dgm:pt>
    <dgm:pt modelId="{7640D7DD-AFB8-4AB5-A464-0E6B601D5415}" type="pres">
      <dgm:prSet presAssocID="{39098301-0A4C-4FEB-BC18-0CCEE11CA28B}" presName="rect1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F6D344-CE34-47DD-9E99-4139F841C0C5}" type="pres">
      <dgm:prSet presAssocID="{6425EF64-5F82-4301-87DD-39CF13C50D87}" presName="rect2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2114D43-DD87-437A-99D2-D75327A84359}" type="presOf" srcId="{39098301-0A4C-4FEB-BC18-0CCEE11CA28B}" destId="{7640D7DD-AFB8-4AB5-A464-0E6B601D5415}" srcOrd="1" destOrd="0" presId="urn:microsoft.com/office/officeart/2005/8/layout/target3"/>
    <dgm:cxn modelId="{CDDFBBE3-75F2-44E9-87FD-BC3B75B2B6A0}" srcId="{1A705E91-8B3E-44D6-9D22-0892CAA0DA96}" destId="{6425EF64-5F82-4301-87DD-39CF13C50D87}" srcOrd="1" destOrd="0" parTransId="{3E115726-99C0-417B-91F3-A22691D88F1F}" sibTransId="{D83E2D74-D252-4A07-8090-FF092A98FA82}"/>
    <dgm:cxn modelId="{7AD6C01D-94B3-4F40-92EA-411F742C1EDF}" type="presOf" srcId="{6425EF64-5F82-4301-87DD-39CF13C50D87}" destId="{AC96AC9F-E50A-428A-BE2C-B0F2FC2E4895}" srcOrd="0" destOrd="0" presId="urn:microsoft.com/office/officeart/2005/8/layout/target3"/>
    <dgm:cxn modelId="{D37175C5-25A4-4FD4-8152-F31772F42668}" type="presOf" srcId="{6425EF64-5F82-4301-87DD-39CF13C50D87}" destId="{69F6D344-CE34-47DD-9E99-4139F841C0C5}" srcOrd="1" destOrd="0" presId="urn:microsoft.com/office/officeart/2005/8/layout/target3"/>
    <dgm:cxn modelId="{1D3DB9F6-81B3-4030-B8AC-D5A858242413}" type="presOf" srcId="{39098301-0A4C-4FEB-BC18-0CCEE11CA28B}" destId="{895C6690-9860-4079-ABF6-0CAC453780AE}" srcOrd="0" destOrd="0" presId="urn:microsoft.com/office/officeart/2005/8/layout/target3"/>
    <dgm:cxn modelId="{CF9B953E-4A65-41A8-85A2-8A60C2E4E4EC}" type="presOf" srcId="{1A705E91-8B3E-44D6-9D22-0892CAA0DA96}" destId="{B149B22F-4D2B-4DCC-AA9C-E69A2E2B55B3}" srcOrd="0" destOrd="0" presId="urn:microsoft.com/office/officeart/2005/8/layout/target3"/>
    <dgm:cxn modelId="{C7678315-66FA-4232-BFCA-1C887118BFF9}" srcId="{1A705E91-8B3E-44D6-9D22-0892CAA0DA96}" destId="{39098301-0A4C-4FEB-BC18-0CCEE11CA28B}" srcOrd="0" destOrd="0" parTransId="{8C46F2F9-FE95-46EA-86C5-FCF6277D7155}" sibTransId="{E6883EFE-6C8C-4898-B138-4C85BCC25C8A}"/>
    <dgm:cxn modelId="{39E76588-C3E4-4149-AD1E-777926B5F611}" type="presParOf" srcId="{B149B22F-4D2B-4DCC-AA9C-E69A2E2B55B3}" destId="{86DE78D7-03E5-41BA-A092-0CCF38E5A68B}" srcOrd="0" destOrd="0" presId="urn:microsoft.com/office/officeart/2005/8/layout/target3"/>
    <dgm:cxn modelId="{B35BA691-B5A6-42AD-907F-2F71B76D58B6}" type="presParOf" srcId="{B149B22F-4D2B-4DCC-AA9C-E69A2E2B55B3}" destId="{B2BB6251-C38E-4CDB-883C-091D416C4728}" srcOrd="1" destOrd="0" presId="urn:microsoft.com/office/officeart/2005/8/layout/target3"/>
    <dgm:cxn modelId="{C8554132-F97C-432A-A288-CFBCAE5509A1}" type="presParOf" srcId="{B149B22F-4D2B-4DCC-AA9C-E69A2E2B55B3}" destId="{895C6690-9860-4079-ABF6-0CAC453780AE}" srcOrd="2" destOrd="0" presId="urn:microsoft.com/office/officeart/2005/8/layout/target3"/>
    <dgm:cxn modelId="{163C8D14-3D49-4304-87B6-4B3A70FC48C8}" type="presParOf" srcId="{B149B22F-4D2B-4DCC-AA9C-E69A2E2B55B3}" destId="{4AC1E0CA-F46A-43A7-A5EE-FAF16B008941}" srcOrd="3" destOrd="0" presId="urn:microsoft.com/office/officeart/2005/8/layout/target3"/>
    <dgm:cxn modelId="{90E32645-591A-457E-B5D9-5B233B35C75B}" type="presParOf" srcId="{B149B22F-4D2B-4DCC-AA9C-E69A2E2B55B3}" destId="{226194BA-E0BB-4A0D-BD23-08B25C110BB8}" srcOrd="4" destOrd="0" presId="urn:microsoft.com/office/officeart/2005/8/layout/target3"/>
    <dgm:cxn modelId="{84A966C0-5A4A-41DB-B2F8-7EA5607E0F6D}" type="presParOf" srcId="{B149B22F-4D2B-4DCC-AA9C-E69A2E2B55B3}" destId="{AC96AC9F-E50A-428A-BE2C-B0F2FC2E4895}" srcOrd="5" destOrd="0" presId="urn:microsoft.com/office/officeart/2005/8/layout/target3"/>
    <dgm:cxn modelId="{3D524B14-E40B-4A7B-937C-8C8AF6B1AAE6}" type="presParOf" srcId="{B149B22F-4D2B-4DCC-AA9C-E69A2E2B55B3}" destId="{7640D7DD-AFB8-4AB5-A464-0E6B601D5415}" srcOrd="6" destOrd="0" presId="urn:microsoft.com/office/officeart/2005/8/layout/target3"/>
    <dgm:cxn modelId="{CC1391AE-3790-4C03-8870-67327B06BC41}" type="presParOf" srcId="{B149B22F-4D2B-4DCC-AA9C-E69A2E2B55B3}" destId="{69F6D344-CE34-47DD-9E99-4139F841C0C5}" srcOrd="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5FC38C0-F874-4D67-AF4E-5B61D8528333}">
      <dsp:nvSpPr>
        <dsp:cNvPr id="0" name=""/>
        <dsp:cNvSpPr/>
      </dsp:nvSpPr>
      <dsp:spPr>
        <a:xfrm>
          <a:off x="4338228" y="706168"/>
          <a:ext cx="3582659" cy="2947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7352"/>
              </a:lnTo>
              <a:lnTo>
                <a:pt x="3582659" y="147352"/>
              </a:lnTo>
              <a:lnTo>
                <a:pt x="3582659" y="2947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8FBD44-D81E-49B1-AA21-CF1552747F22}">
      <dsp:nvSpPr>
        <dsp:cNvPr id="0" name=""/>
        <dsp:cNvSpPr/>
      </dsp:nvSpPr>
      <dsp:spPr>
        <a:xfrm>
          <a:off x="4338228" y="706168"/>
          <a:ext cx="1791329" cy="2947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7352"/>
              </a:lnTo>
              <a:lnTo>
                <a:pt x="1791329" y="147352"/>
              </a:lnTo>
              <a:lnTo>
                <a:pt x="1791329" y="2947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16B8B8-EC00-4610-BCC6-ACE28551BF93}">
      <dsp:nvSpPr>
        <dsp:cNvPr id="0" name=""/>
        <dsp:cNvSpPr/>
      </dsp:nvSpPr>
      <dsp:spPr>
        <a:xfrm>
          <a:off x="4292508" y="706168"/>
          <a:ext cx="91440" cy="2947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947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131694-B3C1-48DA-9A89-0ED8F63CDD47}">
      <dsp:nvSpPr>
        <dsp:cNvPr id="0" name=""/>
        <dsp:cNvSpPr/>
      </dsp:nvSpPr>
      <dsp:spPr>
        <a:xfrm>
          <a:off x="2546898" y="706168"/>
          <a:ext cx="1791329" cy="294705"/>
        </a:xfrm>
        <a:custGeom>
          <a:avLst/>
          <a:gdLst/>
          <a:ahLst/>
          <a:cxnLst/>
          <a:rect l="0" t="0" r="0" b="0"/>
          <a:pathLst>
            <a:path>
              <a:moveTo>
                <a:pt x="1791329" y="0"/>
              </a:moveTo>
              <a:lnTo>
                <a:pt x="1791329" y="147352"/>
              </a:lnTo>
              <a:lnTo>
                <a:pt x="0" y="147352"/>
              </a:lnTo>
              <a:lnTo>
                <a:pt x="0" y="2947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FDE77F-0DE1-4507-9AB4-E4873006176F}">
      <dsp:nvSpPr>
        <dsp:cNvPr id="0" name=""/>
        <dsp:cNvSpPr/>
      </dsp:nvSpPr>
      <dsp:spPr>
        <a:xfrm>
          <a:off x="755568" y="706168"/>
          <a:ext cx="3582659" cy="294705"/>
        </a:xfrm>
        <a:custGeom>
          <a:avLst/>
          <a:gdLst/>
          <a:ahLst/>
          <a:cxnLst/>
          <a:rect l="0" t="0" r="0" b="0"/>
          <a:pathLst>
            <a:path>
              <a:moveTo>
                <a:pt x="3582659" y="0"/>
              </a:moveTo>
              <a:lnTo>
                <a:pt x="3582659" y="147352"/>
              </a:lnTo>
              <a:lnTo>
                <a:pt x="0" y="147352"/>
              </a:lnTo>
              <a:lnTo>
                <a:pt x="0" y="2947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C56106-E809-407C-94C9-8E39E21EEBEA}">
      <dsp:nvSpPr>
        <dsp:cNvPr id="0" name=""/>
        <dsp:cNvSpPr/>
      </dsp:nvSpPr>
      <dsp:spPr>
        <a:xfrm>
          <a:off x="1659471" y="308260"/>
          <a:ext cx="5357513" cy="3979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ЭТАПЫ БЮДЖЕТНОГО ПРОЦЕССА</a:t>
          </a:r>
          <a:endParaRPr lang="ru-RU" sz="1800" kern="1200" dirty="0"/>
        </a:p>
      </dsp:txBody>
      <dsp:txXfrm>
        <a:off x="1659471" y="308260"/>
        <a:ext cx="5357513" cy="397907"/>
      </dsp:txXfrm>
    </dsp:sp>
    <dsp:sp modelId="{91937533-898F-4FC5-A9E4-FE0BA78B0BED}">
      <dsp:nvSpPr>
        <dsp:cNvPr id="0" name=""/>
        <dsp:cNvSpPr/>
      </dsp:nvSpPr>
      <dsp:spPr>
        <a:xfrm>
          <a:off x="7256" y="1000873"/>
          <a:ext cx="1496624" cy="1499178"/>
        </a:xfrm>
        <a:prstGeom prst="rect">
          <a:avLst/>
        </a:prstGeom>
        <a:solidFill>
          <a:schemeClr val="bg2"/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</a:rPr>
            <a:t>1. Разработка проекта бюджета</a:t>
          </a:r>
          <a:endParaRPr lang="ru-RU" sz="1400" kern="1200" dirty="0">
            <a:solidFill>
              <a:schemeClr val="tx2"/>
            </a:solidFill>
          </a:endParaRPr>
        </a:p>
      </dsp:txBody>
      <dsp:txXfrm>
        <a:off x="7256" y="1000873"/>
        <a:ext cx="1496624" cy="1499178"/>
      </dsp:txXfrm>
    </dsp:sp>
    <dsp:sp modelId="{F495F80B-6FEE-4FC2-B820-6BD21D72101E}">
      <dsp:nvSpPr>
        <dsp:cNvPr id="0" name=""/>
        <dsp:cNvSpPr/>
      </dsp:nvSpPr>
      <dsp:spPr>
        <a:xfrm>
          <a:off x="1798586" y="1000873"/>
          <a:ext cx="1496624" cy="1499178"/>
        </a:xfrm>
        <a:prstGeom prst="rect">
          <a:avLst/>
        </a:prstGeom>
        <a:solidFill>
          <a:schemeClr val="bg2"/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</a:rPr>
            <a:t>2. Рассмотрение проекта бюджета</a:t>
          </a:r>
          <a:endParaRPr lang="ru-RU" sz="1400" kern="1200" dirty="0">
            <a:solidFill>
              <a:schemeClr val="tx2"/>
            </a:solidFill>
          </a:endParaRPr>
        </a:p>
      </dsp:txBody>
      <dsp:txXfrm>
        <a:off x="1798586" y="1000873"/>
        <a:ext cx="1496624" cy="1499178"/>
      </dsp:txXfrm>
    </dsp:sp>
    <dsp:sp modelId="{1C9FE83A-22D2-43B9-8B78-355219D6DADC}">
      <dsp:nvSpPr>
        <dsp:cNvPr id="0" name=""/>
        <dsp:cNvSpPr/>
      </dsp:nvSpPr>
      <dsp:spPr>
        <a:xfrm>
          <a:off x="3589915" y="1000873"/>
          <a:ext cx="1496624" cy="1499178"/>
        </a:xfrm>
        <a:prstGeom prst="rect">
          <a:avLst/>
        </a:prstGeom>
        <a:solidFill>
          <a:schemeClr val="bg2"/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</a:rPr>
            <a:t>3. Утверждение проекта бюджета</a:t>
          </a:r>
          <a:endParaRPr lang="ru-RU" sz="1400" kern="1200" dirty="0">
            <a:solidFill>
              <a:schemeClr val="tx2"/>
            </a:solidFill>
          </a:endParaRPr>
        </a:p>
      </dsp:txBody>
      <dsp:txXfrm>
        <a:off x="3589915" y="1000873"/>
        <a:ext cx="1496624" cy="1499178"/>
      </dsp:txXfrm>
    </dsp:sp>
    <dsp:sp modelId="{F9F59E84-68E7-4AB6-8042-6BADE1906BFB}">
      <dsp:nvSpPr>
        <dsp:cNvPr id="0" name=""/>
        <dsp:cNvSpPr/>
      </dsp:nvSpPr>
      <dsp:spPr>
        <a:xfrm>
          <a:off x="5381245" y="1000873"/>
          <a:ext cx="1496624" cy="1499178"/>
        </a:xfrm>
        <a:prstGeom prst="rect">
          <a:avLst/>
        </a:prstGeom>
        <a:solidFill>
          <a:schemeClr val="bg2"/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</a:rPr>
            <a:t>4. Исполнение бюджета</a:t>
          </a:r>
          <a:endParaRPr lang="ru-RU" sz="1400" kern="1200" dirty="0">
            <a:solidFill>
              <a:schemeClr val="tx2"/>
            </a:solidFill>
          </a:endParaRPr>
        </a:p>
      </dsp:txBody>
      <dsp:txXfrm>
        <a:off x="5381245" y="1000873"/>
        <a:ext cx="1496624" cy="1499178"/>
      </dsp:txXfrm>
    </dsp:sp>
    <dsp:sp modelId="{5686F5E6-E730-4A4F-B86A-D334955A4BF3}">
      <dsp:nvSpPr>
        <dsp:cNvPr id="0" name=""/>
        <dsp:cNvSpPr/>
      </dsp:nvSpPr>
      <dsp:spPr>
        <a:xfrm>
          <a:off x="7172575" y="1000873"/>
          <a:ext cx="1496624" cy="1499178"/>
        </a:xfrm>
        <a:prstGeom prst="rect">
          <a:avLst/>
        </a:prstGeom>
        <a:solidFill>
          <a:schemeClr val="bg2"/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</a:rPr>
            <a:t>5. Рассмотрение и утверждение отчета об исполнении бюджета</a:t>
          </a:r>
          <a:endParaRPr lang="ru-RU" sz="1400" kern="1200" dirty="0">
            <a:solidFill>
              <a:schemeClr val="tx2"/>
            </a:solidFill>
          </a:endParaRPr>
        </a:p>
      </dsp:txBody>
      <dsp:txXfrm>
        <a:off x="7172575" y="1000873"/>
        <a:ext cx="1496624" cy="149917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8.emf"/><Relationship Id="rId1" Type="http://schemas.openxmlformats.org/officeDocument/2006/relationships/image" Target="../media/image57.jpe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0.95737</cdr:x>
      <cdr:y>0.93239</cdr:y>
    </cdr:from>
    <cdr:to>
      <cdr:x>1</cdr:x>
      <cdr:y>1</cdr:y>
    </cdr:to>
    <cdr:sp macro="" textlink="">
      <cdr:nvSpPr>
        <cdr:cNvPr id="2" name="Номер слайда 13"/>
        <cdr:cNvSpPr>
          <a:spLocks xmlns:a="http://schemas.openxmlformats.org/drawingml/2006/main" noGrp="1"/>
        </cdr:cNvSpPr>
      </cdr:nvSpPr>
      <cdr:spPr>
        <a:xfrm xmlns:a="http://schemas.openxmlformats.org/drawingml/2006/main">
          <a:off x="8726488" y="6432550"/>
          <a:ext cx="371475" cy="3651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lIns="91440" tIns="45720" rIns="91440" bIns="45720" rtlCol="0" anchor="ctr"/>
        <a:lstStyle xmlns:a="http://schemas.openxmlformats.org/drawingml/2006/main">
          <a:defPPr>
            <a:defRPr lang="ru-RU"/>
          </a:defPPr>
          <a:lvl1pPr algn="r" rtl="0" fontAlgn="auto">
            <a:spcBef>
              <a:spcPts val="0"/>
            </a:spcBef>
            <a:spcAft>
              <a:spcPts val="0"/>
            </a:spcAft>
            <a:defRPr sz="1200" kern="1200">
              <a:solidFill>
                <a:prstClr val="black">
                  <a:tint val="75000"/>
                </a:prstClr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9pPr>
        </a:lstStyle>
        <a:p xmlns:a="http://schemas.openxmlformats.org/drawingml/2006/main">
          <a:pPr>
            <a:defRPr/>
          </a:pPr>
          <a:fld id="{5E26C584-1218-41BD-961B-A4144921C44F}" type="slidenum">
            <a:rPr lang="ru-RU">
              <a:solidFill>
                <a:schemeClr val="tx1"/>
              </a:solidFill>
            </a:rPr>
            <a:pPr>
              <a:defRPr/>
            </a:pPr>
            <a:t>29</a:t>
          </a:fld>
          <a:endParaRPr lang="ru-RU" b="1" dirty="0">
            <a:solidFill>
              <a:schemeClr val="tx1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30574" cy="49768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010" y="1"/>
            <a:ext cx="2930574" cy="49768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E49175A-4FBC-4AAA-83EB-CA8D01BFAA43}" type="datetimeFigureOut">
              <a:rPr lang="ru-RU"/>
              <a:pPr>
                <a:defRPr/>
              </a:pPr>
              <a:t>20.04.2023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3242"/>
            <a:ext cx="2930574" cy="49768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010" y="9443242"/>
            <a:ext cx="2930574" cy="49768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1295D7D-32E6-43F6-9663-5ED9C14A42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365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30574" cy="49768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010" y="1"/>
            <a:ext cx="2930574" cy="49768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93D2EEB-B099-4048-A8E0-8421EC25B67A}" type="datetimeFigureOut">
              <a:rPr lang="ru-RU"/>
              <a:pPr>
                <a:defRPr/>
              </a:pPr>
              <a:t>20.04.2023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44538"/>
            <a:ext cx="4970463" cy="3729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5801" y="4722417"/>
            <a:ext cx="5409562" cy="44743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242"/>
            <a:ext cx="2930574" cy="49768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010" y="9443242"/>
            <a:ext cx="2930574" cy="49768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041B666-5294-4502-B561-E2D2FDEE3C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14118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911813E-5117-441A-91D3-3A45187AF6F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05580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0AD30C3-48A0-40D2-AE80-1F3377406F9D}" type="slidenum">
              <a:rPr lang="ru-RU" smtClean="0"/>
              <a:pPr>
                <a:defRPr/>
              </a:pPr>
              <a:t>36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0AD30C3-48A0-40D2-AE80-1F3377406F9D}" type="slidenum">
              <a:rPr lang="ru-RU" smtClean="0"/>
              <a:pPr>
                <a:defRPr/>
              </a:pPr>
              <a:t>37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0AD30C3-48A0-40D2-AE80-1F3377406F9D}" type="slidenum">
              <a:rPr lang="ru-RU" smtClean="0"/>
              <a:pPr>
                <a:defRPr/>
              </a:pPr>
              <a:t>38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0AD30C3-48A0-40D2-AE80-1F3377406F9D}" type="slidenum">
              <a:rPr lang="ru-RU" smtClean="0"/>
              <a:pPr>
                <a:defRPr/>
              </a:pPr>
              <a:t>39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0AD30C3-48A0-40D2-AE80-1F3377406F9D}" type="slidenum">
              <a:rPr lang="ru-RU" smtClean="0"/>
              <a:pPr>
                <a:defRPr/>
              </a:pPr>
              <a:t>40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0AD30C3-48A0-40D2-AE80-1F3377406F9D}" type="slidenum">
              <a:rPr lang="ru-RU" smtClean="0"/>
              <a:pPr>
                <a:defRPr/>
              </a:pPr>
              <a:t>41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0AD30C3-48A0-40D2-AE80-1F3377406F9D}" type="slidenum">
              <a:rPr lang="ru-RU" smtClean="0"/>
              <a:pPr>
                <a:defRPr/>
              </a:pPr>
              <a:t>42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0AD30C3-48A0-40D2-AE80-1F3377406F9D}" type="slidenum">
              <a:rPr lang="ru-RU" smtClean="0"/>
              <a:pPr>
                <a:defRPr/>
              </a:pPr>
              <a:t>43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0AD30C3-48A0-40D2-AE80-1F3377406F9D}" type="slidenum">
              <a:rPr lang="ru-RU" smtClean="0"/>
              <a:pPr>
                <a:defRPr/>
              </a:pPr>
              <a:t>44</a:t>
            </a:fld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0AD30C3-48A0-40D2-AE80-1F3377406F9D}" type="slidenum">
              <a:rPr lang="ru-RU" smtClean="0"/>
              <a:pPr>
                <a:defRPr/>
              </a:pPr>
              <a:t>45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FE195-E7D5-43A5-90B2-2DAD04FA1DC1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351264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0AD30C3-48A0-40D2-AE80-1F3377406F9D}" type="slidenum">
              <a:rPr lang="ru-RU" smtClean="0"/>
              <a:pPr>
                <a:defRPr/>
              </a:pPr>
              <a:t>46</a:t>
            </a:fld>
            <a:endParaRPr lang="ru-RU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0AD30C3-48A0-40D2-AE80-1F3377406F9D}" type="slidenum">
              <a:rPr lang="ru-RU" smtClean="0"/>
              <a:pPr>
                <a:defRPr/>
              </a:pPr>
              <a:t>47</a:t>
            </a:fld>
            <a:endParaRPr lang="ru-RU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0AD30C3-48A0-40D2-AE80-1F3377406F9D}" type="slidenum">
              <a:rPr lang="ru-RU" smtClean="0"/>
              <a:pPr>
                <a:defRPr/>
              </a:pPr>
              <a:t>48</a:t>
            </a:fld>
            <a:endParaRPr lang="ru-RU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0AD30C3-48A0-40D2-AE80-1F3377406F9D}" type="slidenum">
              <a:rPr lang="ru-RU" smtClean="0"/>
              <a:pPr>
                <a:defRPr/>
              </a:pPr>
              <a:t>49</a:t>
            </a:fld>
            <a:endParaRPr lang="ru-RU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0AD30C3-48A0-40D2-AE80-1F3377406F9D}" type="slidenum">
              <a:rPr lang="ru-RU" smtClean="0"/>
              <a:pPr>
                <a:defRPr/>
              </a:pPr>
              <a:t>50</a:t>
            </a:fld>
            <a:endParaRPr lang="ru-RU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24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93763" y="744538"/>
            <a:ext cx="4973637" cy="37306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3250" name="Заметки 2"/>
          <p:cNvSpPr>
            <a:spLocks noGrp="1"/>
          </p:cNvSpPr>
          <p:nvPr>
            <p:ph type="body" idx="1"/>
          </p:nvPr>
        </p:nvSpPr>
        <p:spPr bwMode="auto">
          <a:xfrm>
            <a:off x="675801" y="4721661"/>
            <a:ext cx="5409562" cy="4475244"/>
          </a:xfrm>
          <a:noFill/>
        </p:spPr>
        <p:txBody>
          <a:bodyPr wrap="square" lIns="91395" tIns="45698" rIns="91395" bIns="45698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93251" name="Номер слайда 3"/>
          <p:cNvSpPr txBox="1">
            <a:spLocks noGrp="1"/>
          </p:cNvSpPr>
          <p:nvPr/>
        </p:nvSpPr>
        <p:spPr bwMode="auto">
          <a:xfrm>
            <a:off x="3829010" y="9443321"/>
            <a:ext cx="2930574" cy="497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95" tIns="45698" rIns="91395" bIns="45698" anchor="b"/>
          <a:lstStyle/>
          <a:p>
            <a:pPr algn="r"/>
            <a:fld id="{DCB605DE-8302-4CB6-B156-2B79AF2A4861}" type="slidenum">
              <a:rPr lang="ru-RU" sz="1200">
                <a:solidFill>
                  <a:srgbClr val="000000"/>
                </a:solidFill>
                <a:latin typeface="Calibri" pitchFamily="34" charset="0"/>
              </a:rPr>
              <a:pPr algn="r"/>
              <a:t>51</a:t>
            </a:fld>
            <a:endParaRPr lang="ru-RU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24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93763" y="744538"/>
            <a:ext cx="4973637" cy="37306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3250" name="Заметки 2"/>
          <p:cNvSpPr>
            <a:spLocks noGrp="1"/>
          </p:cNvSpPr>
          <p:nvPr>
            <p:ph type="body" idx="1"/>
          </p:nvPr>
        </p:nvSpPr>
        <p:spPr bwMode="auto">
          <a:xfrm>
            <a:off x="675801" y="4721661"/>
            <a:ext cx="5409562" cy="4475244"/>
          </a:xfrm>
          <a:noFill/>
        </p:spPr>
        <p:txBody>
          <a:bodyPr wrap="square" lIns="91395" tIns="45698" rIns="91395" bIns="45698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93251" name="Номер слайда 3"/>
          <p:cNvSpPr txBox="1">
            <a:spLocks noGrp="1"/>
          </p:cNvSpPr>
          <p:nvPr/>
        </p:nvSpPr>
        <p:spPr bwMode="auto">
          <a:xfrm>
            <a:off x="3829010" y="9443321"/>
            <a:ext cx="2930574" cy="497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95" tIns="45698" rIns="91395" bIns="45698" anchor="b"/>
          <a:lstStyle/>
          <a:p>
            <a:pPr algn="r"/>
            <a:fld id="{DCB605DE-8302-4CB6-B156-2B79AF2A4861}" type="slidenum">
              <a:rPr lang="ru-RU" sz="1200">
                <a:solidFill>
                  <a:srgbClr val="000000"/>
                </a:solidFill>
                <a:latin typeface="Calibri" pitchFamily="34" charset="0"/>
              </a:rPr>
              <a:pPr algn="r"/>
              <a:t>52</a:t>
            </a:fld>
            <a:endParaRPr lang="ru-RU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6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06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38294E-37DD-4496-94DB-D5065B13A7B1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53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6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06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38294E-37DD-4496-94DB-D5065B13A7B1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17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87438" y="955675"/>
            <a:ext cx="4586287" cy="34401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88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46405" y="4729891"/>
            <a:ext cx="4674034" cy="381904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87438" y="955675"/>
            <a:ext cx="4586287" cy="34401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46405" y="4729891"/>
            <a:ext cx="4674034" cy="381904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95350" y="744538"/>
            <a:ext cx="4970463" cy="372903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1D188-6BFD-4E9A-9BE6-8CD70818E554}" type="slidenum">
              <a:rPr lang="ru-RU" smtClean="0">
                <a:solidFill>
                  <a:prstClr val="black"/>
                </a:solidFill>
              </a:rPr>
              <a:pPr/>
              <a:t>24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9991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8806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FA3333F-137A-4D13-B7D7-191098940AF1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9011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C2EE454-03CB-4A39-B86F-238D09A025F1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0AD30C3-48A0-40D2-AE80-1F3377406F9D}" type="slidenum">
              <a:rPr lang="ru-RU" smtClean="0"/>
              <a:pPr>
                <a:defRPr/>
              </a:pPr>
              <a:t>35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EF048-3797-4F1B-B614-47413E9DD0A7}" type="datetime1">
              <a:rPr lang="ru-RU"/>
              <a:pPr>
                <a:defRPr/>
              </a:pPr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3FBD9-66BB-4C5A-A58A-A0B030EEB9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F4B2E-64DC-4A65-9935-35C8689C5F12}" type="datetime1">
              <a:rPr lang="ru-RU"/>
              <a:pPr>
                <a:defRPr/>
              </a:pPr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4030C-71BE-4228-9FBE-A87FF75414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E1EAA-59E3-4521-94D9-A417B2A6816F}" type="datetime1">
              <a:rPr lang="ru-RU"/>
              <a:pPr>
                <a:defRPr/>
              </a:pPr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FFCB6-6F61-4D62-96CC-71EEF92D9C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4/20/2023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6AC69-5FAB-44F0-B197-DBE3AFF126F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7B902-6C54-4C3B-9117-1DEFF8DA1F5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70511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6AC69-5FAB-44F0-B197-DBE3AFF126F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7B902-6C54-4C3B-9117-1DEFF8DA1F5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08669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7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6AC69-5FAB-44F0-B197-DBE3AFF126F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7B902-6C54-4C3B-9117-1DEFF8DA1F5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82782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6AC69-5FAB-44F0-B197-DBE3AFF126F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7B902-6C54-4C3B-9117-1DEFF8DA1F5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66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6AC69-5FAB-44F0-B197-DBE3AFF126F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7B902-6C54-4C3B-9117-1DEFF8DA1F5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83147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6AC69-5FAB-44F0-B197-DBE3AFF126F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7B902-6C54-4C3B-9117-1DEFF8DA1F5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897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6AC69-5FAB-44F0-B197-DBE3AFF126F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7B902-6C54-4C3B-9117-1DEFF8DA1F5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0100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9A545-41FA-4614-83A6-F60190A55794}" type="datetime1">
              <a:rPr lang="ru-RU"/>
              <a:pPr>
                <a:defRPr/>
              </a:pPr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86AE7-D1A3-44EB-B42F-73A7584B9F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6AC69-5FAB-44F0-B197-DBE3AFF126F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7B902-6C54-4C3B-9117-1DEFF8DA1F5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50881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6AC69-5FAB-44F0-B197-DBE3AFF126F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7B902-6C54-4C3B-9117-1DEFF8DA1F5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62023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6AC69-5FAB-44F0-B197-DBE3AFF126F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7B902-6C54-4C3B-9117-1DEFF8DA1F5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07666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6AC69-5FAB-44F0-B197-DBE3AFF126F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20.04.2023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7B902-6C54-4C3B-9117-1DEFF8DA1F5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73836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4/20/2023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9AFAA-4A96-455C-AE58-BDE98CBE33CE}" type="datetime1">
              <a:rPr lang="ru-RU"/>
              <a:pPr>
                <a:defRPr/>
              </a:pPr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79C48-A4AB-42E4-A73E-CF7DE39A77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3B1A13-3691-458C-AD9A-60DA9B79B78E}" type="datetime1">
              <a:rPr lang="ru-RU"/>
              <a:pPr>
                <a:defRPr/>
              </a:pPr>
              <a:t>20.04.2023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AFA57-E7B0-455E-B68E-FC6C73E30A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E77AF-7CBC-4D2F-8A8D-2A2D8197A9E0}" type="datetime1">
              <a:rPr lang="ru-RU"/>
              <a:pPr>
                <a:defRPr/>
              </a:pPr>
              <a:t>20.04.2023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3B78F-0AEE-4781-B06E-C165787468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BA836-07E9-42BD-929A-FE8704612E00}" type="datetime1">
              <a:rPr lang="ru-RU"/>
              <a:pPr>
                <a:defRPr/>
              </a:pPr>
              <a:t>20.04.2023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551E3-039D-4733-9C32-27A5FE8A7D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7204B-9758-4C51-A526-73775D992C3F}" type="datetime1">
              <a:rPr lang="ru-RU"/>
              <a:pPr>
                <a:defRPr/>
              </a:pPr>
              <a:t>20.04.2023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F674B-F90D-495E-9611-CC83D78AC6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E087B-6383-4442-835E-1827BF28E010}" type="datetime1">
              <a:rPr lang="ru-RU"/>
              <a:pPr>
                <a:defRPr/>
              </a:pPr>
              <a:t>20.04.2023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948D5-236C-46EC-9892-8096EE9546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341DF-A1CC-4B2A-AD64-2B0A55530737}" type="datetime1">
              <a:rPr lang="ru-RU"/>
              <a:pPr>
                <a:defRPr/>
              </a:pPr>
              <a:t>20.04.2023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E7896-4D9D-4263-A702-01DE985CE7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ACA0FCD-B386-4910-87C8-61285B82D28D}" type="datetime1">
              <a:rPr lang="ru-RU"/>
              <a:pPr>
                <a:defRPr/>
              </a:pPr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881CB9F-05F0-41F6-8F80-7307739398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  <p:sldLayoutId id="2147483975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2B6AC69-5FAB-44F0-B197-DBE3AFF126FC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20.04.2023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997B902-6C54-4C3B-9117-1DEFF8DA1F56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5277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  <p:sldLayoutId id="214748397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dergachi.sarmo.ru/sobranie-dergachevskogo-munitsipalnogo-rayona/resheniya-sobraniya-dergachevskogo-munitsipalnogo-rayona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hyperlink" Target="http://www.lifanovsky.com/wp-content/uploads/2009/06/bolshoi_draw.jpg" TargetMode="External"/><Relationship Id="rId18" Type="http://schemas.openxmlformats.org/officeDocument/2006/relationships/image" Target="../media/image20.jpeg"/><Relationship Id="rId26" Type="http://schemas.openxmlformats.org/officeDocument/2006/relationships/hyperlink" Target="http://www.stiebelrus.com/modules/gallery/uploads/obl1/2.jpg" TargetMode="External"/><Relationship Id="rId3" Type="http://schemas.openxmlformats.org/officeDocument/2006/relationships/image" Target="../media/image12.jpeg"/><Relationship Id="rId21" Type="http://schemas.openxmlformats.org/officeDocument/2006/relationships/image" Target="../media/image22.jpeg"/><Relationship Id="rId7" Type="http://schemas.openxmlformats.org/officeDocument/2006/relationships/hyperlink" Target="http://img0.liveinternet.ru/images/attach/c/1/57/102/57102505_dandelions.jpg" TargetMode="External"/><Relationship Id="rId12" Type="http://schemas.openxmlformats.org/officeDocument/2006/relationships/image" Target="../media/image17.jpeg"/><Relationship Id="rId17" Type="http://schemas.openxmlformats.org/officeDocument/2006/relationships/hyperlink" Target="http://v2.nabchelny.ru/upload/resize_cache/iblock/3d1/600_420_0/DSC_6445.JPG" TargetMode="External"/><Relationship Id="rId25" Type="http://schemas.openxmlformats.org/officeDocument/2006/relationships/image" Target="../media/image24.jpeg"/><Relationship Id="rId2" Type="http://schemas.openxmlformats.org/officeDocument/2006/relationships/hyperlink" Target="http://forum.relicvia.ru/uploads/monthly_03_2011/post-8687-1301063923.jpg" TargetMode="External"/><Relationship Id="rId16" Type="http://schemas.openxmlformats.org/officeDocument/2006/relationships/image" Target="../media/image19.jpeg"/><Relationship Id="rId20" Type="http://schemas.openxmlformats.org/officeDocument/2006/relationships/hyperlink" Target="http://debri-dv.ru/filedata/debri-dv/images_small/7107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11" Type="http://schemas.openxmlformats.org/officeDocument/2006/relationships/hyperlink" Target="http://www.malatyahaber.com/sites/malatyahaber.com/files/haberler/2013/06/10/universteegt.jpg" TargetMode="External"/><Relationship Id="rId24" Type="http://schemas.openxmlformats.org/officeDocument/2006/relationships/hyperlink" Target="http://dragon-cha.ru/d/375300/d/meshochek_drakon_1.jpg" TargetMode="External"/><Relationship Id="rId5" Type="http://schemas.openxmlformats.org/officeDocument/2006/relationships/image" Target="../media/image13.jpeg"/><Relationship Id="rId15" Type="http://schemas.openxmlformats.org/officeDocument/2006/relationships/hyperlink" Target="http://vgae.ru/uploads/posts/2011-03/1300084874_image021.jpg" TargetMode="External"/><Relationship Id="rId23" Type="http://schemas.openxmlformats.org/officeDocument/2006/relationships/image" Target="../media/image23.jpeg"/><Relationship Id="rId10" Type="http://schemas.openxmlformats.org/officeDocument/2006/relationships/image" Target="../media/image16.jpeg"/><Relationship Id="rId19" Type="http://schemas.openxmlformats.org/officeDocument/2006/relationships/image" Target="../media/image21.jpeg"/><Relationship Id="rId4" Type="http://schemas.openxmlformats.org/officeDocument/2006/relationships/hyperlink" Target="http://ulpressa.ru/wp-content/uploads/old/600PC24.jpg" TargetMode="External"/><Relationship Id="rId9" Type="http://schemas.openxmlformats.org/officeDocument/2006/relationships/hyperlink" Target="http://www.stroi-s.ru/i/dom1.jpg" TargetMode="External"/><Relationship Id="rId14" Type="http://schemas.openxmlformats.org/officeDocument/2006/relationships/image" Target="../media/image18.jpeg"/><Relationship Id="rId22" Type="http://schemas.openxmlformats.org/officeDocument/2006/relationships/hyperlink" Target="http://img1.liveinternet.ru/images/attach/c/2/74/637/74637695_money_1400x1050.jpg" TargetMode="External"/><Relationship Id="rId27" Type="http://schemas.openxmlformats.org/officeDocument/2006/relationships/image" Target="../media/image25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_____Microsoft_Office_Excel_97-20033.xls"/><Relationship Id="rId4" Type="http://schemas.openxmlformats.org/officeDocument/2006/relationships/oleObject" Target="../embeddings/_____Microsoft_Office_Excel_97-20032.xls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fo06@finderg.ru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F83606-17A0-4843-B4AF-0D2C8E6CC1A9}" type="slidenum">
              <a:rPr lang="ru-RU"/>
              <a:pPr>
                <a:defRPr/>
              </a:pPr>
              <a:t>1</a:t>
            </a:fld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7224" y="1000108"/>
            <a:ext cx="966423" cy="1224136"/>
          </a:xfrm>
          <a:prstGeom prst="rect">
            <a:avLst/>
          </a:prstGeom>
        </p:spPr>
      </p:pic>
      <p:pic>
        <p:nvPicPr>
          <p:cNvPr id="6" name="Рисунок 5" descr="Село_Демьяс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44" y="149549"/>
            <a:ext cx="8849470" cy="670845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42844" y="214290"/>
            <a:ext cx="428628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7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 для граждан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7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Дергачевского муниципального района Саратовской области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7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отчету об исполнении бюджета  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7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2022  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0"/>
            <a:ext cx="8072494" cy="882651"/>
          </a:xfrm>
          <a:noFill/>
        </p:spPr>
        <p:txBody>
          <a:bodyPr>
            <a:normAutofit fontScale="90000"/>
          </a:bodyPr>
          <a:lstStyle/>
          <a:p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300" b="1" i="1" dirty="0" smtClean="0">
                <a:latin typeface="Times New Roman" pitchFamily="18" charset="0"/>
                <a:cs typeface="Times New Roman" pitchFamily="18" charset="0"/>
              </a:rPr>
              <a:t>Основные задачи бюджетной и налоговой политики Дергачевского муниципального района в 2021 году</a:t>
            </a:r>
            <a:br>
              <a:rPr lang="ru-RU" sz="23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3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8686130" y="6492875"/>
            <a:ext cx="370384" cy="365125"/>
          </a:xfrm>
        </p:spPr>
        <p:txBody>
          <a:bodyPr/>
          <a:lstStyle/>
          <a:p>
            <a:fld id="{4E726091-3E18-46B4-B884-D75B8CF1B090}" type="slidenum">
              <a:rPr lang="ru-RU" b="1" smtClean="0"/>
              <a:pPr/>
              <a:t>10</a:t>
            </a:fld>
            <a:endParaRPr lang="ru-RU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60032" y="3284984"/>
            <a:ext cx="4071966" cy="864096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повышение операционной эффективности использования бюджетных средств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860032" y="4365104"/>
            <a:ext cx="4071966" cy="695761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оптимизация структуры долговых обязательств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9512" y="1124744"/>
            <a:ext cx="4500594" cy="1132178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обеспечение бюджетной устойчивости, получение необходимого объема бюджетных </a:t>
            </a: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доходов, сокращение недоимки по налогам</a:t>
            </a:r>
            <a:endParaRPr lang="ru-RU" sz="1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79512" y="2564904"/>
            <a:ext cx="4500594" cy="1167897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консолидация финансовых ресурсов на приоритетных направлениях государственной политики, в том числе на реализации задач, поставленных в Указах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860032" y="5301208"/>
            <a:ext cx="4071966" cy="108012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формирование бюджетной политики на основании и во взаимосвязи с показателями муниципальных программ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79512" y="4005064"/>
            <a:ext cx="4500594" cy="1167897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обеспечение конкурентной и прозрачной системы закупок для обеспечения муниципальных нужд, </a:t>
            </a:r>
          </a:p>
          <a:p>
            <a:pPr algn="ctr"/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повышение открытости и прозрачности бюджетного процесса</a:t>
            </a:r>
            <a:endParaRPr lang="ru-RU" sz="1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7"/>
            <a:ext cx="8472518" cy="1154099"/>
          </a:xfrm>
        </p:spPr>
        <p:txBody>
          <a:bodyPr/>
          <a:lstStyle/>
          <a:p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      Основные характеристики </a:t>
            </a:r>
            <a:b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консолидированного бюджета </a:t>
            </a:r>
            <a:b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Дергачевского муниципального района </a:t>
            </a:r>
            <a:b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за период  2020-2022 года</a:t>
            </a:r>
            <a:b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</a:br>
            <a:endParaRPr lang="ru-RU" sz="2000" b="1" i="1" dirty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7CA31-2F26-4B21-BC92-35E48816A07E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7138063" y="1412776"/>
            <a:ext cx="1369798" cy="3853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Тыс. рублей</a:t>
            </a:r>
          </a:p>
        </p:txBody>
      </p:sp>
      <p:sp>
        <p:nvSpPr>
          <p:cNvPr id="9" name="Овал 8"/>
          <p:cNvSpPr/>
          <p:nvPr/>
        </p:nvSpPr>
        <p:spPr>
          <a:xfrm>
            <a:off x="2267744" y="1785926"/>
            <a:ext cx="1656184" cy="7789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</a:rPr>
              <a:t>2020 год</a:t>
            </a:r>
            <a:endParaRPr lang="ru-RU" sz="2000" b="1" i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644008" y="1785926"/>
            <a:ext cx="1656184" cy="7789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</a:rPr>
              <a:t>2021 год</a:t>
            </a:r>
            <a:endParaRPr lang="ru-RU" sz="2000" b="1" i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948264" y="1785926"/>
            <a:ext cx="1656184" cy="7789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</a:rPr>
              <a:t>2022 год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Стрелка вправо 13"/>
          <p:cNvSpPr/>
          <p:nvPr/>
        </p:nvSpPr>
        <p:spPr>
          <a:xfrm>
            <a:off x="467544" y="2786058"/>
            <a:ext cx="1818440" cy="10029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ДОХОДЫ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Стрелка вправо 14"/>
          <p:cNvSpPr/>
          <p:nvPr/>
        </p:nvSpPr>
        <p:spPr>
          <a:xfrm>
            <a:off x="467544" y="4143380"/>
            <a:ext cx="1747002" cy="10138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РАСХОДЫ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Стрелка вправо 15"/>
          <p:cNvSpPr/>
          <p:nvPr/>
        </p:nvSpPr>
        <p:spPr>
          <a:xfrm>
            <a:off x="539552" y="5286388"/>
            <a:ext cx="1746432" cy="12389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ДЕФИЦИТ/ ПРОФИЦИТ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Цилиндр 16"/>
          <p:cNvSpPr/>
          <p:nvPr/>
        </p:nvSpPr>
        <p:spPr>
          <a:xfrm>
            <a:off x="2555776" y="2928934"/>
            <a:ext cx="1444720" cy="788098"/>
          </a:xfrm>
          <a:prstGeom prst="ca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504 788,6</a:t>
            </a:r>
          </a:p>
        </p:txBody>
      </p:sp>
      <p:sp>
        <p:nvSpPr>
          <p:cNvPr id="18" name="Цилиндр 17"/>
          <p:cNvSpPr/>
          <p:nvPr/>
        </p:nvSpPr>
        <p:spPr>
          <a:xfrm>
            <a:off x="2555776" y="4214818"/>
            <a:ext cx="1444720" cy="726350"/>
          </a:xfrm>
          <a:prstGeom prst="ca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506 371,9</a:t>
            </a:r>
          </a:p>
        </p:txBody>
      </p:sp>
      <p:sp>
        <p:nvSpPr>
          <p:cNvPr id="19" name="Цилиндр 18"/>
          <p:cNvSpPr/>
          <p:nvPr/>
        </p:nvSpPr>
        <p:spPr>
          <a:xfrm>
            <a:off x="7092280" y="2928934"/>
            <a:ext cx="1480248" cy="788098"/>
          </a:xfrm>
          <a:prstGeom prst="can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776 819,8</a:t>
            </a: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20" name="Цилиндр 19"/>
          <p:cNvSpPr/>
          <p:nvPr/>
        </p:nvSpPr>
        <p:spPr>
          <a:xfrm>
            <a:off x="4857752" y="2928934"/>
            <a:ext cx="1500198" cy="788098"/>
          </a:xfrm>
          <a:prstGeom prst="can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551 673,4</a:t>
            </a:r>
          </a:p>
        </p:txBody>
      </p:sp>
      <p:sp>
        <p:nvSpPr>
          <p:cNvPr id="21" name="Цилиндр 20"/>
          <p:cNvSpPr/>
          <p:nvPr/>
        </p:nvSpPr>
        <p:spPr>
          <a:xfrm>
            <a:off x="2555776" y="5572140"/>
            <a:ext cx="1444720" cy="665172"/>
          </a:xfrm>
          <a:prstGeom prst="ca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-1 583,3</a:t>
            </a:r>
          </a:p>
        </p:txBody>
      </p:sp>
      <p:sp>
        <p:nvSpPr>
          <p:cNvPr id="22" name="Цилиндр 21"/>
          <p:cNvSpPr/>
          <p:nvPr/>
        </p:nvSpPr>
        <p:spPr>
          <a:xfrm>
            <a:off x="7092280" y="4071942"/>
            <a:ext cx="1480248" cy="797218"/>
          </a:xfrm>
          <a:prstGeom prst="can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773 061,7</a:t>
            </a:r>
          </a:p>
        </p:txBody>
      </p:sp>
      <p:sp>
        <p:nvSpPr>
          <p:cNvPr id="23" name="Цилиндр 22"/>
          <p:cNvSpPr/>
          <p:nvPr/>
        </p:nvSpPr>
        <p:spPr>
          <a:xfrm>
            <a:off x="7092280" y="5429264"/>
            <a:ext cx="1480248" cy="736040"/>
          </a:xfrm>
          <a:prstGeom prst="can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3 758,1</a:t>
            </a:r>
          </a:p>
        </p:txBody>
      </p:sp>
      <p:sp>
        <p:nvSpPr>
          <p:cNvPr id="24" name="Цилиндр 23"/>
          <p:cNvSpPr/>
          <p:nvPr/>
        </p:nvSpPr>
        <p:spPr>
          <a:xfrm>
            <a:off x="4860032" y="4143380"/>
            <a:ext cx="1497918" cy="725780"/>
          </a:xfrm>
          <a:prstGeom prst="can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549 129,0</a:t>
            </a:r>
          </a:p>
        </p:txBody>
      </p:sp>
      <p:sp>
        <p:nvSpPr>
          <p:cNvPr id="25" name="Цилиндр 24"/>
          <p:cNvSpPr/>
          <p:nvPr/>
        </p:nvSpPr>
        <p:spPr>
          <a:xfrm>
            <a:off x="4860032" y="5572140"/>
            <a:ext cx="1426480" cy="593164"/>
          </a:xfrm>
          <a:prstGeom prst="can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2 544,4</a:t>
            </a:r>
          </a:p>
        </p:txBody>
      </p:sp>
    </p:spTree>
    <p:extLst>
      <p:ext uri="{BB962C8B-B14F-4D97-AF65-F5344CB8AC3E}">
        <p14:creationId xmlns:p14="http://schemas.microsoft.com/office/powerpoint/2010/main" xmlns="" val="229719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     Основные параметры бюджета </a:t>
            </a:r>
            <a:b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Дергачевского муниципального района за 2021 год</a:t>
            </a:r>
            <a:endParaRPr lang="ru-RU" sz="2000" b="1" i="1" dirty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08349190"/>
              </p:ext>
            </p:extLst>
          </p:nvPr>
        </p:nvGraphicFramePr>
        <p:xfrm>
          <a:off x="457200" y="1916832"/>
          <a:ext cx="8229600" cy="4546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0544"/>
                <a:gridCol w="1481296"/>
                <a:gridCol w="1645920"/>
                <a:gridCol w="1645920"/>
                <a:gridCol w="1645920"/>
              </a:tblGrid>
              <a:tr h="986949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Показатели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План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Исполнение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% исполнения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Темп роста  2021 к 2020, %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58274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Доходы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546 696,9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518 999,5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94,9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101,3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58274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Расходы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550 169,0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518 649,1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94,3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100,6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633006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Дефицит (-) /</a:t>
                      </a: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Профицит (+)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- 3472,1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350,4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-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-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244408" y="6356350"/>
            <a:ext cx="442392" cy="365125"/>
          </a:xfrm>
        </p:spPr>
        <p:txBody>
          <a:bodyPr/>
          <a:lstStyle/>
          <a:p>
            <a:pPr>
              <a:defRPr/>
            </a:pPr>
            <a:fld id="{C3D7CA31-2F26-4B21-BC92-35E48816A07E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7138063" y="1412776"/>
            <a:ext cx="1369798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xmlns="" val="340100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     Основные параметры бюджета </a:t>
            </a:r>
            <a:b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Дергачевского муниципального района за 2022 год</a:t>
            </a:r>
            <a:endParaRPr lang="ru-RU" sz="2000" b="1" i="1" dirty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08349190"/>
              </p:ext>
            </p:extLst>
          </p:nvPr>
        </p:nvGraphicFramePr>
        <p:xfrm>
          <a:off x="457200" y="1916832"/>
          <a:ext cx="8229600" cy="4546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0544"/>
                <a:gridCol w="1481296"/>
                <a:gridCol w="1645920"/>
                <a:gridCol w="1645920"/>
                <a:gridCol w="1645920"/>
              </a:tblGrid>
              <a:tr h="986949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Показатели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План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Исполнение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% исполнения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Темп роста  2022 к 2021, %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58274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Доходы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686 313,7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666 682,0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97,1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128,5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58274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Расходы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690 136,3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666 368,2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96,5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128,5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633006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Дефицит (-) /</a:t>
                      </a: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Профицит (+)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-3 822,6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313,8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244408" y="6356350"/>
            <a:ext cx="442392" cy="365125"/>
          </a:xfrm>
        </p:spPr>
        <p:txBody>
          <a:bodyPr/>
          <a:lstStyle/>
          <a:p>
            <a:pPr>
              <a:defRPr/>
            </a:pPr>
            <a:fld id="{C3D7CA31-2F26-4B21-BC92-35E48816A07E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7138063" y="1412776"/>
            <a:ext cx="1369798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xmlns="" val="340100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12974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sz="22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Основные параметры бюджета </a:t>
            </a:r>
            <a:br>
              <a:rPr lang="ru-RU" sz="22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22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Дергачевского муниципального района за 2022 год</a:t>
            </a:r>
            <a:endParaRPr lang="ru-RU" sz="2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086AE7-D1A3-44EB-B42F-73A7584B9F58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179512" y="1700808"/>
            <a:ext cx="2160240" cy="1512168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Налоговые доходы </a:t>
            </a:r>
          </a:p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68682,9 тыс.руб.</a:t>
            </a:r>
            <a:endParaRPr lang="ru-RU" sz="1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251520" y="3212976"/>
            <a:ext cx="2088232" cy="1584176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Неналоговые доходы                   38733,7 тыс.руб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179512" y="4869160"/>
            <a:ext cx="2232248" cy="1656184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Безвозмездные поступления      559265,5 тыс.руб.</a:t>
            </a:r>
            <a:endParaRPr lang="ru-RU" sz="1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55776" y="1428736"/>
            <a:ext cx="720080" cy="51686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Доходы бюджета, всего  666 682,0 тыс.руб.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96136" y="1428736"/>
            <a:ext cx="576064" cy="50966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Расходы бюджета, всего  666 368,2 тыс.руб.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0" name="Выноска со стрелками влево/вправо 9"/>
          <p:cNvSpPr/>
          <p:nvPr/>
        </p:nvSpPr>
        <p:spPr>
          <a:xfrm>
            <a:off x="3347864" y="3140968"/>
            <a:ext cx="2376264" cy="1440160"/>
          </a:xfrm>
          <a:prstGeom prst="leftRightArrow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БЮДЖЕТ  РАЙОНА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9" name="Загнутый угол 18"/>
          <p:cNvSpPr/>
          <p:nvPr/>
        </p:nvSpPr>
        <p:spPr>
          <a:xfrm>
            <a:off x="6444208" y="3573016"/>
            <a:ext cx="2448272" cy="720080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1500" b="1" dirty="0" smtClean="0">
                <a:solidFill>
                  <a:schemeClr val="accent2">
                    <a:lumMod val="50000"/>
                  </a:schemeClr>
                </a:solidFill>
              </a:rPr>
              <a:t>Культура и кинематография                 75578,2 тыс.руб.</a:t>
            </a:r>
          </a:p>
          <a:p>
            <a:pPr algn="ctr"/>
            <a:endParaRPr lang="ru-RU" dirty="0"/>
          </a:p>
        </p:txBody>
      </p:sp>
      <p:sp>
        <p:nvSpPr>
          <p:cNvPr id="20" name="Загнутый угол 19"/>
          <p:cNvSpPr/>
          <p:nvPr/>
        </p:nvSpPr>
        <p:spPr>
          <a:xfrm>
            <a:off x="6444208" y="1484784"/>
            <a:ext cx="2448272" cy="576064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1500" b="1" dirty="0" smtClean="0">
                <a:solidFill>
                  <a:schemeClr val="accent2">
                    <a:lumMod val="50000"/>
                  </a:schemeClr>
                </a:solidFill>
              </a:rPr>
              <a:t>Образование</a:t>
            </a:r>
          </a:p>
          <a:p>
            <a:pPr algn="ctr"/>
            <a:r>
              <a:rPr lang="ru-RU" sz="1500" b="1" dirty="0" smtClean="0">
                <a:solidFill>
                  <a:schemeClr val="accent2">
                    <a:lumMod val="50000"/>
                  </a:schemeClr>
                </a:solidFill>
              </a:rPr>
              <a:t>381209,0 тыс.руб.</a:t>
            </a:r>
          </a:p>
          <a:p>
            <a:pPr algn="ctr"/>
            <a:endParaRPr lang="ru-RU" dirty="0"/>
          </a:p>
        </p:txBody>
      </p:sp>
      <p:sp>
        <p:nvSpPr>
          <p:cNvPr id="21" name="Загнутый угол 20"/>
          <p:cNvSpPr/>
          <p:nvPr/>
        </p:nvSpPr>
        <p:spPr>
          <a:xfrm>
            <a:off x="6444208" y="5085184"/>
            <a:ext cx="2448272" cy="792088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1500" b="1" dirty="0" smtClean="0">
                <a:solidFill>
                  <a:schemeClr val="accent2">
                    <a:lumMod val="50000"/>
                  </a:schemeClr>
                </a:solidFill>
              </a:rPr>
              <a:t>Общегосударственные вопросы                                 54607,0 тыс.руб.</a:t>
            </a:r>
          </a:p>
          <a:p>
            <a:pPr algn="ctr"/>
            <a:endParaRPr lang="ru-RU" dirty="0"/>
          </a:p>
        </p:txBody>
      </p:sp>
      <p:sp>
        <p:nvSpPr>
          <p:cNvPr id="22" name="Загнутый угол 21"/>
          <p:cNvSpPr/>
          <p:nvPr/>
        </p:nvSpPr>
        <p:spPr>
          <a:xfrm>
            <a:off x="6444208" y="4365104"/>
            <a:ext cx="2520280" cy="576064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1500" b="1" dirty="0" smtClean="0">
                <a:solidFill>
                  <a:schemeClr val="accent2">
                    <a:lumMod val="50000"/>
                  </a:schemeClr>
                </a:solidFill>
              </a:rPr>
              <a:t>Национальная экономика                        36830,6 тыс.руб.</a:t>
            </a:r>
          </a:p>
          <a:p>
            <a:pPr algn="ctr"/>
            <a:endParaRPr lang="ru-RU" dirty="0"/>
          </a:p>
        </p:txBody>
      </p:sp>
      <p:sp>
        <p:nvSpPr>
          <p:cNvPr id="23" name="Загнутый угол 22"/>
          <p:cNvSpPr/>
          <p:nvPr/>
        </p:nvSpPr>
        <p:spPr>
          <a:xfrm>
            <a:off x="6444208" y="6021288"/>
            <a:ext cx="2448272" cy="576064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1500" b="1" dirty="0" smtClean="0">
                <a:solidFill>
                  <a:schemeClr val="accent2">
                    <a:lumMod val="50000"/>
                  </a:schemeClr>
                </a:solidFill>
              </a:rPr>
              <a:t>Прочие расходы                   105981,6 тыс.руб</a:t>
            </a:r>
            <a:r>
              <a:rPr lang="ru-RU" sz="15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algn="ctr"/>
            <a:endParaRPr lang="ru-RU" dirty="0"/>
          </a:p>
        </p:txBody>
      </p:sp>
      <p:sp>
        <p:nvSpPr>
          <p:cNvPr id="24" name="Загнутый угол 23"/>
          <p:cNvSpPr/>
          <p:nvPr/>
        </p:nvSpPr>
        <p:spPr>
          <a:xfrm>
            <a:off x="6516216" y="2132856"/>
            <a:ext cx="2448272" cy="648072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1500" b="1" dirty="0" smtClean="0">
                <a:solidFill>
                  <a:schemeClr val="accent2">
                    <a:lumMod val="50000"/>
                  </a:schemeClr>
                </a:solidFill>
              </a:rPr>
              <a:t>Жилищно – коммунальное хозяйство 6784,6 тыс.руб.</a:t>
            </a:r>
          </a:p>
          <a:p>
            <a:pPr algn="ctr"/>
            <a:endParaRPr lang="ru-RU" dirty="0"/>
          </a:p>
        </p:txBody>
      </p:sp>
      <p:sp>
        <p:nvSpPr>
          <p:cNvPr id="26" name="Загнутый угол 25"/>
          <p:cNvSpPr/>
          <p:nvPr/>
        </p:nvSpPr>
        <p:spPr>
          <a:xfrm>
            <a:off x="6444208" y="2924944"/>
            <a:ext cx="2448272" cy="576064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1500" b="1" dirty="0" smtClean="0">
                <a:solidFill>
                  <a:schemeClr val="accent2">
                    <a:lumMod val="50000"/>
                  </a:schemeClr>
                </a:solidFill>
              </a:rPr>
              <a:t>Социальная политика         5377,2 тыс.руб.</a:t>
            </a:r>
          </a:p>
          <a:p>
            <a:pPr algn="ctr"/>
            <a:endParaRPr lang="ru-RU" dirty="0"/>
          </a:p>
        </p:txBody>
      </p:sp>
      <p:sp>
        <p:nvSpPr>
          <p:cNvPr id="27" name="Загнутый угол 26"/>
          <p:cNvSpPr/>
          <p:nvPr/>
        </p:nvSpPr>
        <p:spPr>
          <a:xfrm>
            <a:off x="3563888" y="1628800"/>
            <a:ext cx="1944216" cy="1080120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Доходы в расчете на 1 человека    40444,2 руб.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8" name="Загнутый угол 27"/>
          <p:cNvSpPr/>
          <p:nvPr/>
        </p:nvSpPr>
        <p:spPr>
          <a:xfrm>
            <a:off x="3563888" y="5157192"/>
            <a:ext cx="1944216" cy="1224136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/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Расходы в расчете на 1 человека 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 40425,15 руб.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5" name="Номер слайда 2"/>
          <p:cNvSpPr txBox="1">
            <a:spLocks/>
          </p:cNvSpPr>
          <p:nvPr/>
        </p:nvSpPr>
        <p:spPr>
          <a:xfrm>
            <a:off x="8701608" y="6492875"/>
            <a:ext cx="4423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16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00000" scaled="0"/>
          </a:gra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Доходы бюджета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675688" y="6492875"/>
            <a:ext cx="371475" cy="365125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17</a:t>
            </a:r>
            <a:endParaRPr lang="ru-RU" dirty="0"/>
          </a:p>
        </p:txBody>
      </p:sp>
      <p:sp>
        <p:nvSpPr>
          <p:cNvPr id="51202" name="TextBox 2"/>
          <p:cNvSpPr txBox="1">
            <a:spLocks noChangeArrowheads="1"/>
          </p:cNvSpPr>
          <p:nvPr/>
        </p:nvSpPr>
        <p:spPr bwMode="auto">
          <a:xfrm>
            <a:off x="1692275" y="727075"/>
            <a:ext cx="54721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Доходы бюджета – безвозмездные и безвозвратные поступления денежных средств в бюджет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727200" y="1341438"/>
            <a:ext cx="5400675" cy="127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276725" y="1328738"/>
            <a:ext cx="0" cy="3444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127875" y="1357313"/>
            <a:ext cx="0" cy="37623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727200" y="1338263"/>
            <a:ext cx="0" cy="36195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79388" y="1733550"/>
            <a:ext cx="2468562" cy="3079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848633" y="1530678"/>
            <a:ext cx="2970212" cy="3079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НЕНАЛОГОВЫЕ ДОХОДЫ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940425" y="1733550"/>
            <a:ext cx="2771775" cy="5857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БЕЗВОЗМЕЗДНЫЕ ПОСТУПЛЕНИЯ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940425" y="2319338"/>
            <a:ext cx="2771775" cy="427809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Поступления от других бюджетов (межбюджетные трансферты), организаций, граждан (кроме налоговых и неналоговых доходов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), например: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отации;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убсидии;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убвенции;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ные межбюджетные трансферты;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прочие безвозмездные поступления.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48633" y="1824832"/>
            <a:ext cx="2970212" cy="501675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Поступления от уплаты других пошлин и сборов, установленных законодательством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Российской Федерации,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например: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от использования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муниципального имущества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плата за негативное воздействие на окружающую среду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оходы от оказания платных услуг (работ);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оходы от реализации муниципального имущества;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штрафы за нарушение законодательства о налогах и сборах;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рочие неналоговые доходы.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95152" y="2041525"/>
            <a:ext cx="2452797" cy="452431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Поступления от уплаты налогов, установленных Налоговым кодексом Российской Федерации, например: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доходы физических лиц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кцизы;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единый налог на вмененный доход;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единый сельскохозяйственный налог;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 на имущество физических лиц;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земельный налог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осударственная пошлина.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sz="2500" b="1" dirty="0" smtClean="0">
                <a:solidFill>
                  <a:schemeClr val="accent2">
                    <a:lumMod val="50000"/>
                  </a:schemeClr>
                </a:solidFill>
              </a:rPr>
              <a:t>Структура доходов бюджета Дергачевского муниципального района за 2022 год (тыс. </a:t>
            </a:r>
            <a:r>
              <a:rPr lang="ru-RU" sz="2500" b="1" dirty="0" err="1" smtClean="0">
                <a:solidFill>
                  <a:schemeClr val="accent2">
                    <a:lumMod val="50000"/>
                  </a:schemeClr>
                </a:solidFill>
              </a:rPr>
              <a:t>руб.,%</a:t>
            </a:r>
            <a:r>
              <a:rPr lang="ru-RU" sz="2500" b="1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  <a:endParaRPr lang="ru-RU" sz="25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5551E3-039D-4733-9C32-27A5FE8A7D0C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4221088"/>
          <a:ext cx="9144002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286"/>
                <a:gridCol w="1306286"/>
                <a:gridCol w="1306286"/>
                <a:gridCol w="1306286"/>
                <a:gridCol w="1275682"/>
                <a:gridCol w="1336890"/>
                <a:gridCol w="1306286"/>
              </a:tblGrid>
              <a:tr h="97391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Показатель налоговых доходов, Норматив,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</a:rPr>
                        <a:t> %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Налог на доходы физических лиц, 24,2%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Единый налог на вмененный доход для отдельных видов деятельности, 100%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Единый сельскохозяйственный налог, 50%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Налог, взимаемый с применением патентной системы </a:t>
                      </a:r>
                      <a:r>
                        <a:rPr lang="ru-RU" sz="1200" dirty="0" err="1" smtClean="0">
                          <a:solidFill>
                            <a:schemeClr val="tx1"/>
                          </a:solidFill>
                        </a:rPr>
                        <a:t>налогообложе-ния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, 100%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Доходы от уплаты акцизов, 0,23%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Государственная пошлина, 100%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38862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Показатель неналоговых доходов, Норматив,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</a:rPr>
                        <a:t> %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Доходы от использования имущества, аренда имущества 100%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Доходы от использования имущества, аренда земли 100%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Штрафы, санкции, возмещение ущерба, 100%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Доходы от компенсации затрат государства, 100%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Доходы от продажи материальных и нематериальных активов, реализация имущества, 100%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Доходы от продажи материальных и нематериальных активов, реализация земли, 50%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251520" y="1052736"/>
          <a:ext cx="8678198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8" name="Прямая со стрелкой 7"/>
          <p:cNvCxnSpPr/>
          <p:nvPr/>
        </p:nvCxnSpPr>
        <p:spPr>
          <a:xfrm>
            <a:off x="4860032" y="1340768"/>
            <a:ext cx="288032" cy="216024"/>
          </a:xfrm>
          <a:prstGeom prst="straightConnector1">
            <a:avLst/>
          </a:prstGeom>
          <a:ln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Номер слайда 2"/>
          <p:cNvSpPr txBox="1">
            <a:spLocks/>
          </p:cNvSpPr>
          <p:nvPr/>
        </p:nvSpPr>
        <p:spPr>
          <a:xfrm>
            <a:off x="8701608" y="6858000"/>
            <a:ext cx="4423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D7CA31-2F26-4B21-BC92-35E48816A07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5500" y="116632"/>
            <a:ext cx="8126537" cy="1152128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200" b="1" dirty="0">
                <a:ln w="0"/>
                <a:solidFill>
                  <a:srgbClr val="0000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Динамика </a:t>
            </a:r>
            <a:r>
              <a:rPr lang="ru-RU" sz="2200" b="1" dirty="0" smtClean="0">
                <a:ln w="0"/>
                <a:solidFill>
                  <a:srgbClr val="0000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поступления налоговых и неналоговых доходов </a:t>
            </a:r>
            <a:r>
              <a:rPr lang="ru-RU" sz="2200" b="1" dirty="0">
                <a:ln w="0"/>
                <a:solidFill>
                  <a:srgbClr val="0000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sz="2200" b="1" dirty="0">
                <a:ln w="0"/>
                <a:solidFill>
                  <a:srgbClr val="0000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200" b="1" dirty="0" smtClean="0">
                <a:ln w="0"/>
                <a:solidFill>
                  <a:srgbClr val="0000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бюджета Дергачевского муниципального района за период 2020- 2022  года</a:t>
            </a:r>
            <a:r>
              <a:rPr lang="ru-RU" sz="2400" b="1" dirty="0" smtClean="0">
                <a:ln w="0"/>
                <a:solidFill>
                  <a:srgbClr val="0000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</a:t>
            </a:r>
            <a:r>
              <a:rPr lang="ru-RU" sz="1600" b="1" dirty="0" smtClean="0">
                <a:ln w="0"/>
                <a:solidFill>
                  <a:srgbClr val="0000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(тыс. </a:t>
            </a:r>
            <a:r>
              <a:rPr lang="ru-RU" sz="1600" b="1" dirty="0">
                <a:ln w="0"/>
                <a:solidFill>
                  <a:srgbClr val="0000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рублей)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8137525" y="909638"/>
            <a:ext cx="758825" cy="263525"/>
          </a:xfrm>
          <a:prstGeom prst="rect">
            <a:avLst/>
          </a:prstGeom>
        </p:spPr>
        <p:txBody>
          <a:bodyPr lIns="68580" tIns="34290" rIns="68580" bIns="3429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ru-RU" sz="1050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5500" y="4559300"/>
            <a:ext cx="538163" cy="1730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702854" y="6488668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C3D7CA31-2F26-4B21-BC92-35E48816A07E}" type="slidenum">
              <a:rPr lang="ru-RU" sz="1400"/>
              <a:pPr/>
              <a:t>17</a:t>
            </a:fld>
            <a:endParaRPr lang="ru-RU" sz="1400" dirty="0"/>
          </a:p>
        </p:txBody>
      </p:sp>
      <p:graphicFrame>
        <p:nvGraphicFramePr>
          <p:cNvPr id="12" name="Диаграмма 11"/>
          <p:cNvGraphicFramePr/>
          <p:nvPr/>
        </p:nvGraphicFramePr>
        <p:xfrm>
          <a:off x="357158" y="1556792"/>
          <a:ext cx="8786842" cy="5301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625333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4695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827584" y="0"/>
            <a:ext cx="7809397" cy="1340768"/>
          </a:xfrm>
          <a:blipFill dpi="0" rotWithShape="0">
            <a:blip r:embed="rId3" cstate="print"/>
            <a:srcRect/>
            <a:tile tx="0" ty="0" sx="100000" sy="100000" flip="none" algn="tl"/>
          </a:blipFill>
          <a:ln/>
          <a:effectLst>
            <a:outerShdw algn="ctr" rotWithShape="0">
              <a:srgbClr val="000000"/>
            </a:outerShdw>
          </a:effectLst>
        </p:spPr>
        <p:txBody>
          <a:bodyPr tIns="19884"/>
          <a:lstStyle/>
          <a:p>
            <a:pPr indent="400827">
              <a:lnSpc>
                <a:spcPct val="95000"/>
              </a:lnSpc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</a:pPr>
            <a:r>
              <a:rPr lang="ru-RU" sz="2000" b="1" spc="1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Calibri"/>
                <a:cs typeface="Times New Roman"/>
              </a:rPr>
              <a:t>Структура  основных  налоговых  доходов  бюджета </a:t>
            </a:r>
            <a:r>
              <a:rPr lang="ru-RU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Calibri"/>
                <a:cs typeface="Times New Roman"/>
              </a:rPr>
              <a:t/>
            </a:r>
            <a:br>
              <a:rPr lang="ru-RU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Calibri"/>
                <a:cs typeface="Times New Roman"/>
              </a:rPr>
            </a:br>
            <a:r>
              <a:rPr lang="ru-RU" alt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Дергачевского муниципального района </a:t>
            </a:r>
            <a:r>
              <a:rPr lang="ru-RU" alt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за 2022 год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</a:t>
            </a:r>
            <a:r>
              <a:rPr lang="ru-RU" sz="1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  <a:cs typeface="Calibri" pitchFamily="32" charset="0"/>
              </a:rPr>
              <a:t>(</a:t>
            </a:r>
            <a:r>
              <a:rPr lang="ru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Calibri" pitchFamily="32" charset="0"/>
              </a:rPr>
              <a:t>тыс</a:t>
            </a:r>
            <a:r>
              <a:rPr lang="ru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  <a:cs typeface="Calibri" pitchFamily="32" charset="0"/>
              </a:rPr>
              <a:t>. </a:t>
            </a:r>
            <a:r>
              <a:rPr lang="ru-RU" sz="1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  <a:cs typeface="Calibri" pitchFamily="32" charset="0"/>
              </a:rPr>
              <a:t>рублей)</a:t>
            </a:r>
            <a:endParaRPr lang="ru-RU" sz="16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6" charset="0"/>
              <a:cs typeface="Calibri" pitchFamily="32" charset="0"/>
            </a:endParaRPr>
          </a:p>
        </p:txBody>
      </p:sp>
      <p:graphicFrame>
        <p:nvGraphicFramePr>
          <p:cNvPr id="20482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48410828"/>
              </p:ext>
            </p:extLst>
          </p:nvPr>
        </p:nvGraphicFramePr>
        <p:xfrm>
          <a:off x="214282" y="1484784"/>
          <a:ext cx="8929718" cy="4741789"/>
        </p:xfrm>
        <a:graphic>
          <a:graphicData uri="http://schemas.openxmlformats.org/drawingml/2006/table">
            <a:tbl>
              <a:tblPr/>
              <a:tblGrid>
                <a:gridCol w="2286016"/>
                <a:gridCol w="1285884"/>
                <a:gridCol w="1214446"/>
                <a:gridCol w="928694"/>
                <a:gridCol w="3214678"/>
              </a:tblGrid>
              <a:tr h="72977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en-US" sz="1500" b="1" i="1" u="sng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Наименование</a:t>
                      </a:r>
                      <a:r>
                        <a:rPr kumimoji="0" lang="en-US" sz="1500" b="1" i="1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 </a:t>
                      </a:r>
                      <a:r>
                        <a:rPr kumimoji="0" lang="ru-RU" sz="1500" b="1" i="1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 вида </a:t>
                      </a:r>
                      <a:r>
                        <a:rPr kumimoji="0" lang="en-US" sz="1500" b="1" i="1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доходов</a:t>
                      </a:r>
                    </a:p>
                  </a:txBody>
                  <a:tcPr marL="76971" marR="76971" marT="80340" marB="42456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  План</a:t>
                      </a:r>
                    </a:p>
                  </a:txBody>
                  <a:tcPr marL="76971" marR="76971" marT="80340" marB="42456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Факт</a:t>
                      </a:r>
                    </a:p>
                  </a:txBody>
                  <a:tcPr marL="76971" marR="76971" marT="73482" marB="42456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% </a:t>
                      </a:r>
                      <a:r>
                        <a:rPr kumimoji="0" lang="ru-RU" sz="15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испол-нения</a:t>
                      </a:r>
                      <a:endParaRPr kumimoji="0" 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76971" marR="76971" marT="73482" marB="42456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Причина неисполнения</a:t>
                      </a:r>
                    </a:p>
                  </a:txBody>
                  <a:tcPr marL="76971" marR="76971" marT="73482" marB="42456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059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Налоговые</a:t>
                      </a:r>
                      <a:r>
                        <a:rPr lang="ru-RU" sz="1500" b="1" i="0" u="none" strike="noStrike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доходы</a:t>
                      </a:r>
                      <a:endParaRPr lang="ru-RU" sz="15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ctr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67802,4</a:t>
                      </a:r>
                    </a:p>
                  </a:txBody>
                  <a:tcPr marL="76971" marR="76971" marT="73482" marB="42456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68682,9</a:t>
                      </a:r>
                    </a:p>
                  </a:txBody>
                  <a:tcPr marL="76971" marR="76971" marT="73482" marB="42456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101,3</a:t>
                      </a:r>
                    </a:p>
                  </a:txBody>
                  <a:tcPr marL="76971" marR="76971" marT="73482" marB="42456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76971" marR="76971" marT="73482" marB="42456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0" i="0" u="none" strike="noStrike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 </a:t>
                      </a:r>
                      <a:endParaRPr lang="ru-RU" sz="15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ctr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endParaRPr lang="ru-RU" sz="1500" b="1" dirty="0" smtClean="0"/>
                    </a:p>
                  </a:txBody>
                  <a:tcPr marL="76971" marR="76971" marT="73482" marB="42456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endParaRPr kumimoji="0" 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76971" marR="76971" marT="73482" marB="42456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endParaRPr kumimoji="0" 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76971" marR="76971" marT="73482" marB="42456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76971" marR="76971" marT="73482" marB="42456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552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i="1" u="none" strike="noStrike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Налог на доходы физических лиц</a:t>
                      </a:r>
                      <a:endParaRPr lang="ru-RU" sz="1500" b="1" i="1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ctr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37121,6</a:t>
                      </a:r>
                    </a:p>
                  </a:txBody>
                  <a:tcPr marL="76971" marR="76971" marT="73482" marB="42456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37121,6</a:t>
                      </a:r>
                    </a:p>
                  </a:txBody>
                  <a:tcPr marL="76971" marR="76971" marT="73482" marB="42456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100</a:t>
                      </a:r>
                    </a:p>
                  </a:txBody>
                  <a:tcPr marL="76971" marR="76971" marT="73482" marB="42456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76971" marR="76971" marT="73482" marB="42456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61197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i="1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Доходы от уплаты акцизов</a:t>
                      </a:r>
                      <a:endParaRPr lang="ru-RU" sz="1500" b="1" i="1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ctr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9184,2</a:t>
                      </a:r>
                    </a:p>
                  </a:txBody>
                  <a:tcPr marL="76971" marR="76971" marT="73482" marB="42456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9860,1</a:t>
                      </a:r>
                    </a:p>
                  </a:txBody>
                  <a:tcPr marL="76971" marR="76971" marT="73482" marB="42456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107,4</a:t>
                      </a:r>
                    </a:p>
                  </a:txBody>
                  <a:tcPr marL="76971" marR="76971" marT="73482" marB="42456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76971" marR="76971" marT="73482" marB="42456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61699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i="1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Налоги на совокупный доход</a:t>
                      </a:r>
                      <a:endParaRPr lang="ru-RU" sz="1500" b="1" i="1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ctr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2698,7</a:t>
                      </a:r>
                    </a:p>
                  </a:txBody>
                  <a:tcPr marL="76971" marR="76971" marT="73482" marB="42456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2786,4</a:t>
                      </a:r>
                    </a:p>
                  </a:txBody>
                  <a:tcPr marL="76971" marR="76971" marT="73482" marB="42456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103,2</a:t>
                      </a:r>
                    </a:p>
                  </a:txBody>
                  <a:tcPr marL="76971" marR="76971" marT="73482" marB="42456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76971" marR="76971" marT="73482" marB="42456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6245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i="1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Имущественные</a:t>
                      </a:r>
                      <a:r>
                        <a:rPr lang="ru-RU" sz="1500" b="1" i="1" u="none" strike="noStrike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доходы</a:t>
                      </a:r>
                      <a:endParaRPr lang="ru-RU" sz="1500" b="1" i="1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ctr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16897,9</a:t>
                      </a:r>
                    </a:p>
                  </a:txBody>
                  <a:tcPr marL="76971" marR="76971" marT="73482" marB="42456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16986,6</a:t>
                      </a:r>
                    </a:p>
                  </a:txBody>
                  <a:tcPr marL="76971" marR="76971" marT="73482" marB="42456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100,5</a:t>
                      </a:r>
                    </a:p>
                  </a:txBody>
                  <a:tcPr marL="76971" marR="76971" marT="73482" marB="42456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76971" marR="76971" marT="73482" marB="42456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77217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i="1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Государственная пошлина</a:t>
                      </a:r>
                      <a:endParaRPr lang="ru-RU" sz="1500" b="1" i="1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ctr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1900,0</a:t>
                      </a:r>
                    </a:p>
                  </a:txBody>
                  <a:tcPr marL="76971" marR="76971" marT="73482" marB="42456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1928,2</a:t>
                      </a:r>
                    </a:p>
                  </a:txBody>
                  <a:tcPr marL="76971" marR="76971" marT="73482" marB="42456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101,2</a:t>
                      </a:r>
                    </a:p>
                  </a:txBody>
                  <a:tcPr marL="76971" marR="76971" marT="73482" marB="42456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76971" marR="76971" marT="73482" marB="42456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8760562" y="6550223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C3D7CA31-2F26-4B21-BC92-35E48816A07E}" type="slidenum">
              <a:rPr lang="ru-RU" sz="1400"/>
              <a:pPr/>
              <a:t>18</a:t>
            </a:fld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27908580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>
          <a:xfrm>
            <a:off x="672054" y="260648"/>
            <a:ext cx="7809397" cy="1008111"/>
          </a:xfrm>
          <a:blipFill dpi="0" rotWithShape="0">
            <a:blip r:embed="rId3" cstate="print"/>
            <a:srcRect/>
            <a:tile tx="0" ty="0" sx="100000" sy="100000" flip="none" algn="tl"/>
          </a:blipFill>
          <a:ln/>
          <a:effectLst>
            <a:outerShdw algn="ctr" rotWithShape="0">
              <a:srgbClr val="000000"/>
            </a:outerShdw>
          </a:effectLst>
        </p:spPr>
        <p:txBody>
          <a:bodyPr tIns="19884"/>
          <a:lstStyle/>
          <a:p>
            <a:pPr>
              <a:lnSpc>
                <a:spcPct val="95000"/>
              </a:lnSpc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</a:pPr>
            <a:r>
              <a:rPr lang="ru-RU" sz="2000" b="1" spc="1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Calibri"/>
                <a:cs typeface="Times New Roman"/>
              </a:rPr>
              <a:t>Структура  основных  неналоговых  доходов  бюджета </a:t>
            </a:r>
            <a:r>
              <a:rPr lang="ru-RU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Calibri"/>
                <a:cs typeface="Times New Roman"/>
              </a:rPr>
              <a:t/>
            </a:r>
            <a:br>
              <a:rPr lang="ru-RU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Calibri"/>
                <a:cs typeface="Times New Roman"/>
              </a:rPr>
            </a:br>
            <a:r>
              <a:rPr lang="ru-RU" alt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Дергачевского муниципального района за 2021 год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</a:t>
            </a:r>
            <a:r>
              <a:rPr lang="ru-RU" sz="1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  <a:cs typeface="Calibri" pitchFamily="32" charset="0"/>
              </a:rPr>
              <a:t>(</a:t>
            </a:r>
            <a:r>
              <a:rPr lang="ru-RU" sz="1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Calibri" pitchFamily="32" charset="0"/>
              </a:rPr>
              <a:t>тыс</a:t>
            </a:r>
            <a:r>
              <a:rPr lang="ru-RU" sz="1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  <a:cs typeface="Calibri" pitchFamily="32" charset="0"/>
              </a:rPr>
              <a:t>. рублей)</a:t>
            </a:r>
            <a:r>
              <a:rPr lang="ru-RU" sz="2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itchFamily="16" charset="0"/>
              <a:cs typeface="Times New Roman" pitchFamily="16" charset="0"/>
            </a:endParaRPr>
          </a:p>
        </p:txBody>
      </p:sp>
      <p:graphicFrame>
        <p:nvGraphicFramePr>
          <p:cNvPr id="23554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86209521"/>
              </p:ext>
            </p:extLst>
          </p:nvPr>
        </p:nvGraphicFramePr>
        <p:xfrm>
          <a:off x="214282" y="1290185"/>
          <a:ext cx="8712968" cy="4857076"/>
        </p:xfrm>
        <a:graphic>
          <a:graphicData uri="http://schemas.openxmlformats.org/drawingml/2006/table">
            <a:tbl>
              <a:tblPr/>
              <a:tblGrid>
                <a:gridCol w="2892290"/>
                <a:gridCol w="1251114"/>
                <a:gridCol w="1214446"/>
                <a:gridCol w="1000132"/>
                <a:gridCol w="2354986"/>
              </a:tblGrid>
              <a:tr h="71005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en-US" sz="1600" b="1" i="1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Наименование </a:t>
                      </a:r>
                      <a:r>
                        <a:rPr kumimoji="0" lang="ru-RU" sz="1600" b="1" i="1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 вида </a:t>
                      </a:r>
                      <a:r>
                        <a:rPr kumimoji="0" lang="en-US" sz="1600" b="1" i="1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доходов</a:t>
                      </a:r>
                    </a:p>
                  </a:txBody>
                  <a:tcPr marL="76971" marR="76971" marT="80340" marB="42456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  План</a:t>
                      </a:r>
                    </a:p>
                  </a:txBody>
                  <a:tcPr marL="76971" marR="76971" marT="80340" marB="42456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Факт</a:t>
                      </a:r>
                    </a:p>
                  </a:txBody>
                  <a:tcPr marL="76971" marR="76971" marT="73482" marB="42456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% </a:t>
                      </a:r>
                      <a:r>
                        <a:rPr kumimoji="0" lang="ru-RU" sz="16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испол-нения</a:t>
                      </a:r>
                      <a:endParaRPr kumimoji="0" lang="ru-RU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76971" marR="76971" marT="73482" marB="42456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Причина неисполнения</a:t>
                      </a:r>
                    </a:p>
                  </a:txBody>
                  <a:tcPr marL="76971" marR="76971" marT="73482" marB="42456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6437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Неналоговые доходы</a:t>
                      </a:r>
                      <a:endParaRPr lang="ru-RU" sz="16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ctr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57742,6</a:t>
                      </a:r>
                    </a:p>
                  </a:txBody>
                  <a:tcPr marL="76971" marR="76971" marT="66623" marB="42456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38733,7</a:t>
                      </a:r>
                    </a:p>
                  </a:txBody>
                  <a:tcPr marL="76971" marR="76971" marT="66623" marB="42456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67,1</a:t>
                      </a:r>
                    </a:p>
                  </a:txBody>
                  <a:tcPr marL="76971" marR="76971" marT="66623" marB="42456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76971" marR="76971" marT="66623" marB="42456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7998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</a:t>
                      </a:r>
                      <a:endParaRPr lang="ru-RU" sz="16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ctr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76971" marR="76971" marT="66623" marB="42456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76971" marR="76971" marT="66623" marB="42456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76971" marR="76971" marT="66623" marB="42456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76971" marR="76971" marT="66623" marB="42456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1401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1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Доходы от использования имущества</a:t>
                      </a:r>
                      <a:endParaRPr lang="ru-RU" sz="1600" b="1" i="1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ctr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5848,8</a:t>
                      </a:r>
                    </a:p>
                  </a:txBody>
                  <a:tcPr marL="76971" marR="76971" marT="66623" marB="42456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6462,5</a:t>
                      </a:r>
                    </a:p>
                  </a:txBody>
                  <a:tcPr marL="76971" marR="76971" marT="66623" marB="42456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110,5</a:t>
                      </a:r>
                    </a:p>
                  </a:txBody>
                  <a:tcPr marL="76971" marR="76971" marT="66623" marB="42456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76971" marR="76971" marT="66623" marB="42456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695525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1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Плата за негативное воздействие на окружающую среду</a:t>
                      </a:r>
                      <a:endParaRPr lang="ru-RU" sz="1600" b="1" i="1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ctr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72,4</a:t>
                      </a:r>
                    </a:p>
                  </a:txBody>
                  <a:tcPr marL="76971" marR="76971" marT="66623" marB="42456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70,5</a:t>
                      </a:r>
                    </a:p>
                  </a:txBody>
                  <a:tcPr marL="76971" marR="76971" marT="66623" marB="42456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97,4</a:t>
                      </a:r>
                    </a:p>
                  </a:txBody>
                  <a:tcPr marL="76971" marR="76971" marT="66623" marB="42456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Должникам направлены уведомления</a:t>
                      </a:r>
                    </a:p>
                  </a:txBody>
                  <a:tcPr marL="76971" marR="76971" marT="66623" marB="42456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8356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1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Доходы от оказания платных услуг</a:t>
                      </a:r>
                      <a:endParaRPr lang="ru-RU" sz="1600" b="1" i="1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ctr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234,8</a:t>
                      </a:r>
                    </a:p>
                  </a:txBody>
                  <a:tcPr marL="76971" marR="76971" marT="66623" marB="42456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234,8</a:t>
                      </a:r>
                    </a:p>
                  </a:txBody>
                  <a:tcPr marL="76971" marR="76971" marT="66623" marB="42456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100,0</a:t>
                      </a:r>
                    </a:p>
                  </a:txBody>
                  <a:tcPr marL="76971" marR="76971" marT="66623" marB="42456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76971" marR="76971" marT="66623" marB="42456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63676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1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Доходы от продажи материальных и нематериальных активов</a:t>
                      </a:r>
                      <a:endParaRPr lang="ru-RU" sz="1600" b="1" i="1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ctr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50904,3</a:t>
                      </a:r>
                    </a:p>
                  </a:txBody>
                  <a:tcPr marL="76971" marR="76971" marT="66623" marB="42456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31196,3</a:t>
                      </a:r>
                    </a:p>
                  </a:txBody>
                  <a:tcPr marL="76971" marR="76971" marT="66623" marB="42456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61,3</a:t>
                      </a:r>
                    </a:p>
                  </a:txBody>
                  <a:tcPr marL="76971" marR="76971" marT="66623" marB="42456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Проведена оценка недвижимости и земельных участков, на аукционы заявки не поступили</a:t>
                      </a:r>
                    </a:p>
                  </a:txBody>
                  <a:tcPr marL="76971" marR="76971" marT="66623" marB="42456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65337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1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Штрафы, санкции, возмещение ущерба</a:t>
                      </a:r>
                      <a:endParaRPr lang="ru-RU" sz="1600" b="1" i="1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ctr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640,5</a:t>
                      </a:r>
                    </a:p>
                  </a:txBody>
                  <a:tcPr marL="76971" marR="76971" marT="66623" marB="42456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640,5</a:t>
                      </a:r>
                    </a:p>
                  </a:txBody>
                  <a:tcPr marL="76971" marR="76971" marT="66623" marB="42456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100,0</a:t>
                      </a:r>
                    </a:p>
                  </a:txBody>
                  <a:tcPr marL="76971" marR="76971" marT="66623" marB="42456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76971" marR="76971" marT="66623" marB="42456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54415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1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Прочие неналоговые  доходы</a:t>
                      </a:r>
                      <a:endParaRPr lang="ru-RU" sz="1600" b="1" i="1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ctr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0</a:t>
                      </a:r>
                    </a:p>
                  </a:txBody>
                  <a:tcPr marL="76971" marR="76971" marT="66623" marB="42456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0</a:t>
                      </a:r>
                    </a:p>
                  </a:txBody>
                  <a:tcPr marL="76971" marR="76971" marT="66623" marB="42456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0</a:t>
                      </a:r>
                    </a:p>
                  </a:txBody>
                  <a:tcPr marL="76971" marR="76971" marT="66623" marB="42456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  <a:tab pos="9410700" algn="l"/>
                        </a:tabLst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76971" marR="76971" marT="66623" marB="42456" anchor="ctr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8604448" y="6488668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C3D7CA31-2F26-4B21-BC92-35E48816A07E}" type="slidenum">
              <a:rPr lang="ru-RU" sz="1400"/>
              <a:pPr/>
              <a:t>19</a:t>
            </a:fld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5943740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395536" y="260649"/>
            <a:ext cx="8424936" cy="5982545"/>
          </a:xfrm>
          <a:prstGeom prst="rect">
            <a:avLst/>
          </a:prstGeom>
        </p:spPr>
        <p:txBody>
          <a:bodyPr vert="horz" wrap="square" lIns="0" tIns="9027" rIns="0" bIns="0" rtlCol="0">
            <a:spAutoFit/>
          </a:bodyPr>
          <a:lstStyle/>
          <a:p>
            <a:pPr algn="ctr">
              <a:spcBef>
                <a:spcPts val="71"/>
              </a:spcBef>
            </a:pPr>
            <a:r>
              <a:rPr sz="1600" b="1" spc="-4" dirty="0">
                <a:solidFill>
                  <a:srgbClr val="000081"/>
                </a:solidFill>
                <a:latin typeface="Arial"/>
                <a:cs typeface="Arial"/>
              </a:rPr>
              <a:t>Уважаемые</a:t>
            </a:r>
            <a:r>
              <a:rPr sz="1600" b="1" spc="-7" dirty="0">
                <a:solidFill>
                  <a:srgbClr val="000081"/>
                </a:solidFill>
                <a:latin typeface="Arial"/>
                <a:cs typeface="Arial"/>
              </a:rPr>
              <a:t> </a:t>
            </a:r>
            <a:r>
              <a:rPr sz="1600" b="1" spc="-4" dirty="0">
                <a:solidFill>
                  <a:srgbClr val="000081"/>
                </a:solidFill>
                <a:latin typeface="Arial"/>
                <a:cs typeface="Arial"/>
              </a:rPr>
              <a:t>жители</a:t>
            </a:r>
            <a:endParaRPr sz="1600" b="1" dirty="0">
              <a:latin typeface="Arial"/>
              <a:cs typeface="Arial"/>
            </a:endParaRPr>
          </a:p>
          <a:p>
            <a:pPr algn="ctr"/>
            <a:r>
              <a:rPr lang="ru-RU" sz="1600" b="1" spc="-4" dirty="0" smtClean="0">
                <a:solidFill>
                  <a:srgbClr val="000081"/>
                </a:solidFill>
                <a:latin typeface="Arial"/>
                <a:cs typeface="Arial"/>
              </a:rPr>
              <a:t>Дергачевского</a:t>
            </a:r>
            <a:r>
              <a:rPr sz="1600" b="1" spc="-4" dirty="0" smtClean="0">
                <a:solidFill>
                  <a:srgbClr val="000081"/>
                </a:solidFill>
                <a:latin typeface="Arial"/>
                <a:cs typeface="Arial"/>
              </a:rPr>
              <a:t> </a:t>
            </a:r>
            <a:r>
              <a:rPr sz="1600" b="1" spc="-4" dirty="0">
                <a:solidFill>
                  <a:srgbClr val="000081"/>
                </a:solidFill>
                <a:latin typeface="Arial"/>
                <a:cs typeface="Arial"/>
              </a:rPr>
              <a:t>муниципального</a:t>
            </a:r>
            <a:r>
              <a:rPr sz="1600" b="1" dirty="0">
                <a:solidFill>
                  <a:srgbClr val="000081"/>
                </a:solidFill>
                <a:latin typeface="Arial"/>
                <a:cs typeface="Arial"/>
              </a:rPr>
              <a:t> </a:t>
            </a:r>
            <a:r>
              <a:rPr sz="1600" b="1" spc="-4" dirty="0">
                <a:solidFill>
                  <a:srgbClr val="000081"/>
                </a:solidFill>
                <a:latin typeface="Arial"/>
                <a:cs typeface="Arial"/>
              </a:rPr>
              <a:t>района!</a:t>
            </a:r>
            <a:endParaRPr sz="1600" b="1" dirty="0">
              <a:latin typeface="Arial"/>
              <a:cs typeface="Arial"/>
            </a:endParaRPr>
          </a:p>
          <a:p>
            <a:pPr>
              <a:spcBef>
                <a:spcPts val="26"/>
              </a:spcBef>
            </a:pPr>
            <a:endParaRPr sz="1600" dirty="0">
              <a:latin typeface="Arial"/>
              <a:cs typeface="Arial"/>
            </a:endParaRPr>
          </a:p>
          <a:p>
            <a:pPr marL="9502" marR="3801" indent="231377" algn="just"/>
            <a:r>
              <a:rPr sz="1600" dirty="0">
                <a:latin typeface="Times New Roman"/>
                <a:cs typeface="Times New Roman"/>
              </a:rPr>
              <a:t>В целях реализации </a:t>
            </a:r>
            <a:r>
              <a:rPr sz="1600" spc="-4" dirty="0">
                <a:latin typeface="Times New Roman"/>
                <a:cs typeface="Times New Roman"/>
              </a:rPr>
              <a:t>принципа прозрачности, открытости бюджета </a:t>
            </a:r>
            <a:r>
              <a:rPr sz="1600" dirty="0">
                <a:latin typeface="Times New Roman"/>
                <a:cs typeface="Times New Roman"/>
              </a:rPr>
              <a:t>и  </a:t>
            </a:r>
            <a:r>
              <a:rPr sz="1600" spc="-4" dirty="0">
                <a:latin typeface="Times New Roman"/>
                <a:cs typeface="Times New Roman"/>
              </a:rPr>
              <a:t>информирования жителей </a:t>
            </a:r>
            <a:r>
              <a:rPr sz="1600" dirty="0">
                <a:latin typeface="Times New Roman"/>
                <a:cs typeface="Times New Roman"/>
              </a:rPr>
              <a:t>о </a:t>
            </a:r>
            <a:r>
              <a:rPr sz="1600" spc="-4" dirty="0">
                <a:latin typeface="Times New Roman"/>
                <a:cs typeface="Times New Roman"/>
              </a:rPr>
              <a:t>расходовании средств бюджета </a:t>
            </a:r>
            <a:r>
              <a:rPr lang="ru-RU" sz="1600" spc="-4" dirty="0" smtClean="0">
                <a:latin typeface="Times New Roman"/>
                <a:cs typeface="Times New Roman"/>
              </a:rPr>
              <a:t>Дергачевского</a:t>
            </a:r>
            <a:r>
              <a:rPr sz="1600" spc="-4" dirty="0" smtClean="0">
                <a:latin typeface="Times New Roman"/>
                <a:cs typeface="Times New Roman"/>
              </a:rPr>
              <a:t>  </a:t>
            </a:r>
            <a:r>
              <a:rPr sz="1600" spc="-4" dirty="0">
                <a:latin typeface="Times New Roman"/>
                <a:cs typeface="Times New Roman"/>
              </a:rPr>
              <a:t>муниципального района разработан информационный ресурс </a:t>
            </a:r>
            <a:r>
              <a:rPr sz="1600" dirty="0">
                <a:latin typeface="Times New Roman"/>
                <a:cs typeface="Times New Roman"/>
              </a:rPr>
              <a:t>«Бюджет для  </a:t>
            </a:r>
            <a:r>
              <a:rPr sz="1600" spc="-4" dirty="0">
                <a:latin typeface="Times New Roman"/>
                <a:cs typeface="Times New Roman"/>
              </a:rPr>
              <a:t>граждан» по </a:t>
            </a:r>
            <a:r>
              <a:rPr lang="ru-RU" sz="1600" spc="-4" dirty="0" smtClean="0">
                <a:latin typeface="Times New Roman"/>
                <a:cs typeface="Times New Roman"/>
              </a:rPr>
              <a:t>отчету об </a:t>
            </a:r>
            <a:r>
              <a:rPr sz="1600" spc="-4" dirty="0" smtClean="0">
                <a:latin typeface="Times New Roman"/>
                <a:cs typeface="Times New Roman"/>
              </a:rPr>
              <a:t>исполнении </a:t>
            </a:r>
            <a:r>
              <a:rPr sz="1600" dirty="0">
                <a:latin typeface="Times New Roman"/>
                <a:cs typeface="Times New Roman"/>
              </a:rPr>
              <a:t>бюджета </a:t>
            </a:r>
            <a:r>
              <a:rPr sz="1600" spc="-7" dirty="0">
                <a:latin typeface="Times New Roman"/>
                <a:cs typeface="Times New Roman"/>
              </a:rPr>
              <a:t>за </a:t>
            </a:r>
            <a:r>
              <a:rPr sz="1600" dirty="0" smtClean="0">
                <a:latin typeface="Times New Roman"/>
                <a:cs typeface="Times New Roman"/>
              </a:rPr>
              <a:t>20</a:t>
            </a:r>
            <a:r>
              <a:rPr lang="ru-RU" sz="1600" dirty="0" smtClean="0">
                <a:latin typeface="Times New Roman"/>
                <a:cs typeface="Times New Roman"/>
              </a:rPr>
              <a:t>21</a:t>
            </a:r>
            <a:r>
              <a:rPr sz="1600" dirty="0" smtClean="0">
                <a:latin typeface="Times New Roman"/>
                <a:cs typeface="Times New Roman"/>
              </a:rPr>
              <a:t> </a:t>
            </a:r>
            <a:r>
              <a:rPr sz="1600" spc="-4" dirty="0">
                <a:latin typeface="Times New Roman"/>
                <a:cs typeface="Times New Roman"/>
              </a:rPr>
              <a:t>год. </a:t>
            </a:r>
            <a:r>
              <a:rPr sz="1600" spc="-4" dirty="0">
                <a:solidFill>
                  <a:srgbClr val="000081"/>
                </a:solidFill>
                <a:latin typeface="Times New Roman"/>
                <a:cs typeface="Times New Roman"/>
              </a:rPr>
              <a:t>«Бюджет </a:t>
            </a:r>
            <a:r>
              <a:rPr sz="1600" dirty="0">
                <a:solidFill>
                  <a:srgbClr val="000081"/>
                </a:solidFill>
                <a:latin typeface="Times New Roman"/>
                <a:cs typeface="Times New Roman"/>
              </a:rPr>
              <a:t>для </a:t>
            </a:r>
            <a:r>
              <a:rPr sz="1600" spc="-4" dirty="0">
                <a:solidFill>
                  <a:srgbClr val="000081"/>
                </a:solidFill>
                <a:latin typeface="Times New Roman"/>
                <a:cs typeface="Times New Roman"/>
              </a:rPr>
              <a:t>граждан»  </a:t>
            </a:r>
            <a:r>
              <a:rPr sz="1600" spc="-4" dirty="0">
                <a:latin typeface="Times New Roman"/>
                <a:cs typeface="Times New Roman"/>
              </a:rPr>
              <a:t>предназначен, прежде всего, </a:t>
            </a:r>
            <a:r>
              <a:rPr sz="1600" dirty="0">
                <a:latin typeface="Times New Roman"/>
                <a:cs typeface="Times New Roman"/>
              </a:rPr>
              <a:t>для </a:t>
            </a:r>
            <a:r>
              <a:rPr sz="1600" spc="-4" dirty="0">
                <a:latin typeface="Times New Roman"/>
                <a:cs typeface="Times New Roman"/>
              </a:rPr>
              <a:t>жителей </a:t>
            </a:r>
            <a:r>
              <a:rPr lang="ru-RU" sz="1600" spc="-4" dirty="0" smtClean="0">
                <a:latin typeface="Times New Roman"/>
                <a:cs typeface="Times New Roman"/>
              </a:rPr>
              <a:t>Дергачевского</a:t>
            </a:r>
            <a:r>
              <a:rPr sz="1600" spc="-4" dirty="0" smtClean="0">
                <a:latin typeface="Times New Roman"/>
                <a:cs typeface="Times New Roman"/>
              </a:rPr>
              <a:t> </a:t>
            </a:r>
            <a:r>
              <a:rPr sz="1600" spc="-4" dirty="0">
                <a:latin typeface="Times New Roman"/>
                <a:cs typeface="Times New Roman"/>
              </a:rPr>
              <a:t>муниципального  района.</a:t>
            </a:r>
            <a:endParaRPr sz="1600" dirty="0">
              <a:latin typeface="Times New Roman"/>
              <a:cs typeface="Times New Roman"/>
            </a:endParaRPr>
          </a:p>
          <a:p>
            <a:pPr marL="207622" algn="just"/>
            <a:r>
              <a:rPr sz="1600" spc="-4" dirty="0">
                <a:latin typeface="Times New Roman"/>
                <a:cs typeface="Times New Roman"/>
              </a:rPr>
              <a:t>Бюджет  </a:t>
            </a:r>
            <a:r>
              <a:rPr sz="1600" dirty="0">
                <a:latin typeface="Times New Roman"/>
                <a:cs typeface="Times New Roman"/>
              </a:rPr>
              <a:t>для  </a:t>
            </a:r>
            <a:r>
              <a:rPr sz="1600" spc="-4" dirty="0">
                <a:latin typeface="Times New Roman"/>
                <a:cs typeface="Times New Roman"/>
              </a:rPr>
              <a:t>граждан  </a:t>
            </a:r>
            <a:r>
              <a:rPr sz="1600" dirty="0">
                <a:latin typeface="Times New Roman"/>
                <a:cs typeface="Times New Roman"/>
              </a:rPr>
              <a:t>познакомит  </a:t>
            </a:r>
            <a:r>
              <a:rPr sz="1600" spc="-4" dirty="0">
                <a:latin typeface="Times New Roman"/>
                <a:cs typeface="Times New Roman"/>
              </a:rPr>
              <a:t>вас  </a:t>
            </a:r>
            <a:r>
              <a:rPr sz="1600" dirty="0">
                <a:latin typeface="Times New Roman"/>
                <a:cs typeface="Times New Roman"/>
              </a:rPr>
              <a:t>с  </a:t>
            </a:r>
            <a:r>
              <a:rPr lang="ru-RU" sz="1600" dirty="0" smtClean="0">
                <a:latin typeface="Times New Roman"/>
                <a:cs typeface="Times New Roman"/>
              </a:rPr>
              <a:t>основами</a:t>
            </a:r>
            <a:r>
              <a:rPr sz="1600" spc="-4" dirty="0" smtClean="0">
                <a:latin typeface="Times New Roman"/>
                <a:cs typeface="Times New Roman"/>
              </a:rPr>
              <a:t>  бюджетного</a:t>
            </a:r>
            <a:r>
              <a:rPr lang="ru-RU" sz="1600" spc="37" dirty="0" smtClean="0">
                <a:latin typeface="Times New Roman"/>
                <a:cs typeface="Times New Roman"/>
              </a:rPr>
              <a:t> </a:t>
            </a:r>
            <a:r>
              <a:rPr sz="1600" spc="-4" dirty="0" smtClean="0">
                <a:latin typeface="Times New Roman"/>
                <a:cs typeface="Times New Roman"/>
              </a:rPr>
              <a:t>процесса,</a:t>
            </a:r>
            <a:r>
              <a:rPr lang="ru-RU" sz="1600" spc="-4" dirty="0" smtClean="0">
                <a:latin typeface="Times New Roman"/>
                <a:cs typeface="Times New Roman"/>
              </a:rPr>
              <a:t> </a:t>
            </a:r>
            <a:r>
              <a:rPr sz="1600" spc="-4" dirty="0" smtClean="0">
                <a:latin typeface="Times New Roman"/>
                <a:cs typeface="Times New Roman"/>
              </a:rPr>
              <a:t>данными  </a:t>
            </a:r>
            <a:r>
              <a:rPr sz="1600" dirty="0" smtClean="0">
                <a:latin typeface="Times New Roman"/>
                <a:cs typeface="Times New Roman"/>
              </a:rPr>
              <a:t>отчета</a:t>
            </a:r>
            <a:r>
              <a:rPr lang="ru-RU" sz="1600" dirty="0" smtClean="0">
                <a:latin typeface="Times New Roman"/>
                <a:cs typeface="Times New Roman"/>
              </a:rPr>
              <a:t> </a:t>
            </a:r>
            <a:r>
              <a:rPr sz="1600" dirty="0" smtClean="0">
                <a:latin typeface="Times New Roman"/>
                <a:cs typeface="Times New Roman"/>
              </a:rPr>
              <a:t>об</a:t>
            </a:r>
            <a:r>
              <a:rPr lang="ru-RU" sz="1600" dirty="0" smtClean="0">
                <a:latin typeface="Times New Roman"/>
                <a:cs typeface="Times New Roman"/>
              </a:rPr>
              <a:t> </a:t>
            </a:r>
            <a:r>
              <a:rPr sz="1600" spc="-4" dirty="0" smtClean="0">
                <a:latin typeface="Times New Roman"/>
                <a:cs typeface="Times New Roman"/>
              </a:rPr>
              <a:t>исполнении  </a:t>
            </a:r>
            <a:r>
              <a:rPr sz="1600" spc="-4" dirty="0">
                <a:latin typeface="Times New Roman"/>
                <a:cs typeface="Times New Roman"/>
              </a:rPr>
              <a:t>основного  финансового  документа </a:t>
            </a:r>
            <a:r>
              <a:rPr sz="1600" spc="82" dirty="0">
                <a:latin typeface="Times New Roman"/>
                <a:cs typeface="Times New Roman"/>
              </a:rPr>
              <a:t> </a:t>
            </a:r>
            <a:r>
              <a:rPr sz="1600" spc="-4" dirty="0">
                <a:latin typeface="Times New Roman"/>
                <a:cs typeface="Times New Roman"/>
              </a:rPr>
              <a:t>района.</a:t>
            </a:r>
            <a:endParaRPr sz="1600" dirty="0">
              <a:latin typeface="Times New Roman"/>
              <a:cs typeface="Times New Roman"/>
            </a:endParaRPr>
          </a:p>
          <a:p>
            <a:pPr marL="9502" marR="4751" algn="just">
              <a:spcBef>
                <a:spcPts val="11"/>
              </a:spcBef>
            </a:pPr>
            <a:r>
              <a:rPr sz="1600" spc="-4" dirty="0">
                <a:latin typeface="Times New Roman"/>
                <a:cs typeface="Times New Roman"/>
              </a:rPr>
              <a:t>Данная информация позволит гражданам </a:t>
            </a:r>
            <a:r>
              <a:rPr sz="1600" dirty="0">
                <a:latin typeface="Times New Roman"/>
                <a:cs typeface="Times New Roman"/>
              </a:rPr>
              <a:t>составить </a:t>
            </a:r>
            <a:r>
              <a:rPr sz="1600" spc="-4" dirty="0">
                <a:latin typeface="Times New Roman"/>
                <a:cs typeface="Times New Roman"/>
              </a:rPr>
              <a:t>представление об  источниках формирования доходов районного </a:t>
            </a:r>
            <a:r>
              <a:rPr sz="1600" dirty="0">
                <a:latin typeface="Times New Roman"/>
                <a:cs typeface="Times New Roman"/>
              </a:rPr>
              <a:t>бюджета, </a:t>
            </a:r>
            <a:r>
              <a:rPr sz="1600" spc="-4" dirty="0">
                <a:latin typeface="Times New Roman"/>
                <a:cs typeface="Times New Roman"/>
              </a:rPr>
              <a:t>направлениях  расходования бюджетных</a:t>
            </a:r>
            <a:r>
              <a:rPr sz="1600" spc="-7" dirty="0">
                <a:latin typeface="Times New Roman"/>
                <a:cs typeface="Times New Roman"/>
              </a:rPr>
              <a:t> </a:t>
            </a:r>
            <a:r>
              <a:rPr sz="1600" spc="-4" dirty="0">
                <a:latin typeface="Times New Roman"/>
                <a:cs typeface="Times New Roman"/>
              </a:rPr>
              <a:t>средств.</a:t>
            </a:r>
            <a:endParaRPr sz="1600" dirty="0">
              <a:latin typeface="Times New Roman"/>
              <a:cs typeface="Times New Roman"/>
            </a:endParaRPr>
          </a:p>
          <a:p>
            <a:pPr marL="9502" marR="3801" indent="264159" algn="just">
              <a:spcBef>
                <a:spcPts val="7"/>
              </a:spcBef>
            </a:pPr>
            <a:r>
              <a:rPr sz="1600" dirty="0">
                <a:latin typeface="Times New Roman"/>
                <a:cs typeface="Times New Roman"/>
              </a:rPr>
              <a:t>Бюджет для граждан </a:t>
            </a:r>
            <a:r>
              <a:rPr sz="1600" spc="-4" dirty="0">
                <a:latin typeface="Times New Roman"/>
                <a:cs typeface="Times New Roman"/>
              </a:rPr>
              <a:t>направлен </a:t>
            </a:r>
            <a:r>
              <a:rPr sz="1600" dirty="0">
                <a:latin typeface="Times New Roman"/>
                <a:cs typeface="Times New Roman"/>
              </a:rPr>
              <a:t>на </a:t>
            </a:r>
            <a:r>
              <a:rPr sz="1600" spc="-4" dirty="0">
                <a:latin typeface="Times New Roman"/>
                <a:cs typeface="Times New Roman"/>
              </a:rPr>
              <a:t>увеличение степени  информированности граждан </a:t>
            </a:r>
            <a:r>
              <a:rPr sz="1600" dirty="0">
                <a:latin typeface="Times New Roman"/>
                <a:cs typeface="Times New Roman"/>
              </a:rPr>
              <a:t>о </a:t>
            </a:r>
            <a:r>
              <a:rPr sz="1600" spc="-4" dirty="0">
                <a:latin typeface="Times New Roman"/>
                <a:cs typeface="Times New Roman"/>
              </a:rPr>
              <a:t>проводимой бюджетной политике </a:t>
            </a:r>
            <a:r>
              <a:rPr sz="1600" dirty="0">
                <a:latin typeface="Times New Roman"/>
                <a:cs typeface="Times New Roman"/>
              </a:rPr>
              <a:t>в  </a:t>
            </a:r>
            <a:r>
              <a:rPr lang="ru-RU" sz="1600" spc="-4" dirty="0" smtClean="0">
                <a:latin typeface="Times New Roman"/>
                <a:cs typeface="Times New Roman"/>
              </a:rPr>
              <a:t>Дергачевском</a:t>
            </a:r>
            <a:r>
              <a:rPr sz="1600" spc="-4" dirty="0" smtClean="0">
                <a:latin typeface="Times New Roman"/>
                <a:cs typeface="Times New Roman"/>
              </a:rPr>
              <a:t> </a:t>
            </a:r>
            <a:r>
              <a:rPr sz="1600" spc="-4" dirty="0">
                <a:latin typeface="Times New Roman"/>
                <a:cs typeface="Times New Roman"/>
              </a:rPr>
              <a:t>муниципальном районе. Исполнение </a:t>
            </a:r>
            <a:r>
              <a:rPr sz="1600" dirty="0">
                <a:latin typeface="Times New Roman"/>
                <a:cs typeface="Times New Roman"/>
              </a:rPr>
              <a:t>бюджета – </a:t>
            </a:r>
            <a:r>
              <a:rPr sz="1600" spc="-7" dirty="0">
                <a:latin typeface="Times New Roman"/>
                <a:cs typeface="Times New Roman"/>
              </a:rPr>
              <a:t>это </a:t>
            </a:r>
            <a:r>
              <a:rPr sz="1600" spc="-4" dirty="0">
                <a:latin typeface="Times New Roman"/>
                <a:cs typeface="Times New Roman"/>
              </a:rPr>
              <a:t>этап  бюджетного процесса, который начинается </a:t>
            </a:r>
            <a:r>
              <a:rPr sz="1600" dirty="0">
                <a:latin typeface="Times New Roman"/>
                <a:cs typeface="Times New Roman"/>
              </a:rPr>
              <a:t>с </a:t>
            </a:r>
            <a:r>
              <a:rPr sz="1600" spc="-4" dirty="0">
                <a:latin typeface="Times New Roman"/>
                <a:cs typeface="Times New Roman"/>
              </a:rPr>
              <a:t>момента </a:t>
            </a:r>
            <a:r>
              <a:rPr sz="1600" dirty="0">
                <a:latin typeface="Times New Roman"/>
                <a:cs typeface="Times New Roman"/>
              </a:rPr>
              <a:t>утверждения </a:t>
            </a:r>
            <a:r>
              <a:rPr sz="1600" spc="-4" dirty="0">
                <a:latin typeface="Times New Roman"/>
                <a:cs typeface="Times New Roman"/>
              </a:rPr>
              <a:t>решения </a:t>
            </a:r>
            <a:r>
              <a:rPr sz="1600" dirty="0">
                <a:latin typeface="Times New Roman"/>
                <a:cs typeface="Times New Roman"/>
              </a:rPr>
              <a:t>о  бюджете </a:t>
            </a:r>
            <a:r>
              <a:rPr sz="1600" spc="-4" dirty="0">
                <a:latin typeface="Times New Roman"/>
                <a:cs typeface="Times New Roman"/>
              </a:rPr>
              <a:t>представительным органом </a:t>
            </a:r>
            <a:r>
              <a:rPr sz="1600" dirty="0">
                <a:latin typeface="Times New Roman"/>
                <a:cs typeface="Times New Roman"/>
              </a:rPr>
              <a:t>местного </a:t>
            </a:r>
            <a:r>
              <a:rPr sz="1600" spc="-4" dirty="0">
                <a:latin typeface="Times New Roman"/>
                <a:cs typeface="Times New Roman"/>
              </a:rPr>
              <a:t>самоуправления района </a:t>
            </a:r>
            <a:r>
              <a:rPr sz="1600" dirty="0">
                <a:latin typeface="Times New Roman"/>
                <a:cs typeface="Times New Roman"/>
              </a:rPr>
              <a:t>и  </a:t>
            </a:r>
            <a:r>
              <a:rPr sz="1600" spc="-4" dirty="0">
                <a:latin typeface="Times New Roman"/>
                <a:cs typeface="Times New Roman"/>
              </a:rPr>
              <a:t>продолжается </a:t>
            </a:r>
            <a:r>
              <a:rPr sz="1600" dirty="0">
                <a:latin typeface="Times New Roman"/>
                <a:cs typeface="Times New Roman"/>
              </a:rPr>
              <a:t>в </a:t>
            </a:r>
            <a:r>
              <a:rPr sz="1600" spc="-4" dirty="0">
                <a:latin typeface="Times New Roman"/>
                <a:cs typeface="Times New Roman"/>
              </a:rPr>
              <a:t>течение финансового года. </a:t>
            </a:r>
            <a:r>
              <a:rPr sz="1600" spc="-7" dirty="0">
                <a:latin typeface="Times New Roman"/>
                <a:cs typeface="Times New Roman"/>
              </a:rPr>
              <a:t>Его </a:t>
            </a:r>
            <a:r>
              <a:rPr sz="1600" spc="-4" dirty="0">
                <a:latin typeface="Times New Roman"/>
                <a:cs typeface="Times New Roman"/>
              </a:rPr>
              <a:t>содержание </a:t>
            </a:r>
            <a:r>
              <a:rPr sz="1600" dirty="0">
                <a:latin typeface="Times New Roman"/>
                <a:cs typeface="Times New Roman"/>
              </a:rPr>
              <a:t>заключается в  </a:t>
            </a:r>
            <a:r>
              <a:rPr sz="1600" spc="-4" dirty="0">
                <a:latin typeface="Times New Roman"/>
                <a:cs typeface="Times New Roman"/>
              </a:rPr>
              <a:t>выполнении доходной </a:t>
            </a:r>
            <a:r>
              <a:rPr sz="1600" dirty="0">
                <a:latin typeface="Times New Roman"/>
                <a:cs typeface="Times New Roman"/>
              </a:rPr>
              <a:t>и </a:t>
            </a:r>
            <a:r>
              <a:rPr sz="1600" spc="-4" dirty="0">
                <a:latin typeface="Times New Roman"/>
                <a:cs typeface="Times New Roman"/>
              </a:rPr>
              <a:t>расходной </a:t>
            </a:r>
            <a:r>
              <a:rPr sz="1600" dirty="0">
                <a:latin typeface="Times New Roman"/>
                <a:cs typeface="Times New Roman"/>
              </a:rPr>
              <a:t>частей </a:t>
            </a:r>
            <a:r>
              <a:rPr sz="1600" spc="-4" dirty="0">
                <a:latin typeface="Times New Roman"/>
                <a:cs typeface="Times New Roman"/>
              </a:rPr>
              <a:t>бюджета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4" dirty="0">
                <a:latin typeface="Times New Roman"/>
                <a:cs typeface="Times New Roman"/>
              </a:rPr>
              <a:t>района.</a:t>
            </a:r>
            <a:endParaRPr sz="1600" dirty="0">
              <a:latin typeface="Times New Roman"/>
              <a:cs typeface="Times New Roman"/>
            </a:endParaRPr>
          </a:p>
          <a:p>
            <a:pPr marL="275087" algn="just">
              <a:spcBef>
                <a:spcPts val="135"/>
              </a:spcBef>
            </a:pPr>
            <a:r>
              <a:rPr sz="1600" dirty="0">
                <a:latin typeface="Times New Roman"/>
                <a:cs typeface="Times New Roman"/>
              </a:rPr>
              <a:t>Отчет об </a:t>
            </a:r>
            <a:r>
              <a:rPr sz="1600" spc="-4" dirty="0">
                <a:latin typeface="Times New Roman"/>
                <a:cs typeface="Times New Roman"/>
              </a:rPr>
              <a:t>исполнении районного </a:t>
            </a:r>
            <a:r>
              <a:rPr sz="1600" dirty="0">
                <a:latin typeface="Times New Roman"/>
                <a:cs typeface="Times New Roman"/>
              </a:rPr>
              <a:t>бюджета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spc="-4" dirty="0">
                <a:latin typeface="Times New Roman"/>
                <a:cs typeface="Times New Roman"/>
              </a:rPr>
              <a:t>включает:</a:t>
            </a:r>
            <a:endParaRPr sz="1600" dirty="0">
              <a:latin typeface="Times New Roman"/>
              <a:cs typeface="Times New Roman"/>
            </a:endParaRPr>
          </a:p>
          <a:p>
            <a:pPr marL="122578" indent="-80768" algn="just">
              <a:spcBef>
                <a:spcPts val="123"/>
              </a:spcBef>
              <a:buChar char="•"/>
              <a:tabLst>
                <a:tab pos="123053" algn="l"/>
              </a:tabLst>
            </a:pPr>
            <a:r>
              <a:rPr sz="1600" spc="-4" dirty="0">
                <a:latin typeface="Times New Roman"/>
                <a:cs typeface="Times New Roman"/>
              </a:rPr>
              <a:t>исполнение бюджета по доходам;</a:t>
            </a:r>
            <a:endParaRPr sz="1600" dirty="0">
              <a:latin typeface="Times New Roman"/>
              <a:cs typeface="Times New Roman"/>
            </a:endParaRPr>
          </a:p>
          <a:p>
            <a:pPr marL="122578" indent="-80768" algn="just">
              <a:spcBef>
                <a:spcPts val="127"/>
              </a:spcBef>
              <a:buChar char="•"/>
              <a:tabLst>
                <a:tab pos="123053" algn="l"/>
              </a:tabLst>
            </a:pPr>
            <a:r>
              <a:rPr sz="1600" spc="-4" dirty="0">
                <a:latin typeface="Times New Roman"/>
                <a:cs typeface="Times New Roman"/>
              </a:rPr>
              <a:t>исполнение бюджета по расходам;</a:t>
            </a:r>
            <a:endParaRPr sz="1600" dirty="0">
              <a:latin typeface="Times New Roman"/>
              <a:cs typeface="Times New Roman"/>
            </a:endParaRPr>
          </a:p>
          <a:p>
            <a:pPr marL="122578" indent="-80768" algn="just">
              <a:spcBef>
                <a:spcPts val="127"/>
              </a:spcBef>
              <a:buChar char="•"/>
              <a:tabLst>
                <a:tab pos="123053" algn="l"/>
              </a:tabLst>
            </a:pPr>
            <a:r>
              <a:rPr sz="1600" spc="-4" dirty="0">
                <a:latin typeface="Times New Roman"/>
                <a:cs typeface="Times New Roman"/>
              </a:rPr>
              <a:t>источники финансирования дефицита</a:t>
            </a:r>
            <a:r>
              <a:rPr sz="1600" spc="-19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бюджета</a:t>
            </a:r>
            <a:r>
              <a:rPr sz="1600" dirty="0" smtClean="0">
                <a:latin typeface="Times New Roman"/>
                <a:cs typeface="Times New Roman"/>
              </a:rPr>
              <a:t>.</a:t>
            </a:r>
            <a:endParaRPr lang="ru-RU" sz="1600" dirty="0" smtClean="0">
              <a:latin typeface="Times New Roman"/>
              <a:cs typeface="Times New Roman"/>
            </a:endParaRPr>
          </a:p>
          <a:p>
            <a:pPr marL="122578" indent="-80768" algn="just">
              <a:spcBef>
                <a:spcPts val="127"/>
              </a:spcBef>
              <a:tabLst>
                <a:tab pos="123053" algn="l"/>
              </a:tabLst>
            </a:pPr>
            <a:endParaRPr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3" name="Номер слайда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3C30D2B-D2F0-412D-824B-903627BFC362}" type="slidenum">
              <a:rPr lang="ru-RU" sz="1200"/>
              <a:pPr algn="r">
                <a:defRPr/>
              </a:pPr>
              <a:t>2</a:t>
            </a:fld>
            <a:endParaRPr lang="ru-RU" sz="1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625333" cy="79208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42844" y="5934670"/>
            <a:ext cx="87868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cs typeface="Times New Roman" pitchFamily="18" charset="0"/>
              </a:rPr>
              <a:t>Ознакомится с материалами можно на сайте</a:t>
            </a:r>
            <a:r>
              <a:rPr lang="ru-RU" sz="1600" b="1" dirty="0" smtClean="0">
                <a:cs typeface="Times New Roman" pitchFamily="18" charset="0"/>
              </a:rPr>
              <a:t> </a:t>
            </a:r>
            <a:r>
              <a:rPr lang="en-US" sz="1600" dirty="0" smtClean="0">
                <a:hlinkClick r:id="rId3"/>
              </a:rPr>
              <a:t>http://dergachi.sarmo.ru/sobranie-dergachevskogo-munitsipalnogo-rayona/resheniya-sobraniya-dergachevskogo-munitsipalnogo-rayona/</a:t>
            </a:r>
            <a:r>
              <a:rPr lang="ru-RU" sz="1600" dirty="0" smtClean="0"/>
              <a:t> </a:t>
            </a:r>
            <a:r>
              <a:rPr lang="ru-RU" sz="1600" b="1" dirty="0" smtClean="0">
                <a:cs typeface="Times New Roman" pitchFamily="18" charset="0"/>
              </a:rPr>
              <a:t>)</a:t>
            </a:r>
            <a:endParaRPr lang="ru-RU" sz="1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Динамика поступления НДФЛ в бюджет Дергачевского муниципального района за 2018-2022 года (тыс.руб.)</a:t>
            </a:r>
            <a:endParaRPr lang="ru-RU" sz="2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086AE7-D1A3-44EB-B42F-73A7584B9F58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Динамика поступления налогов на совокупный доход в бюджет Дергачевского муниципального района </a:t>
            </a:r>
            <a:br>
              <a:rPr lang="ru-RU" sz="2400" dirty="0" smtClean="0"/>
            </a:br>
            <a:r>
              <a:rPr lang="ru-RU" sz="2400" dirty="0" smtClean="0"/>
              <a:t>за 2018-2022 года (тыс.руб.)</a:t>
            </a:r>
            <a:endParaRPr lang="ru-RU" sz="2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1357298"/>
          <a:ext cx="8401080" cy="51680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086AE7-D1A3-44EB-B42F-73A7584B9F58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625333" cy="792088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ru-RU" sz="2200" b="1" dirty="0" smtClean="0"/>
              <a:t>Динамика поступления неналоговых доходов в бюджет Дергачевского муниципального района </a:t>
            </a:r>
            <a:br>
              <a:rPr lang="ru-RU" sz="2200" b="1" dirty="0" smtClean="0"/>
            </a:br>
            <a:r>
              <a:rPr lang="ru-RU" sz="2200" b="1" dirty="0" smtClean="0"/>
              <a:t>за 2019-2022 года (тыс.руб.)</a:t>
            </a:r>
            <a:endParaRPr lang="ru-RU" sz="2200" b="1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1071546"/>
          <a:ext cx="8686800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086AE7-D1A3-44EB-B42F-73A7584B9F58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5" name="TextBox 3"/>
          <p:cNvSpPr txBox="1">
            <a:spLocks noChangeArrowheads="1"/>
          </p:cNvSpPr>
          <p:nvPr/>
        </p:nvSpPr>
        <p:spPr bwMode="auto">
          <a:xfrm>
            <a:off x="1" y="0"/>
            <a:ext cx="9144000" cy="707886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800000" scaled="0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            ИНФОРМАЦИЯ О ФИНАНСОВОЙ ПОМОЩИ 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ИЗ БЮДЖЕТОВ ВЫШЕСТОЯЩЕГО УРОВНЯ 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1106" name="TextBox 4"/>
          <p:cNvSpPr txBox="1">
            <a:spLocks noChangeArrowheads="1"/>
          </p:cNvSpPr>
          <p:nvPr/>
        </p:nvSpPr>
        <p:spPr bwMode="auto">
          <a:xfrm>
            <a:off x="323850" y="939800"/>
            <a:ext cx="8496300" cy="70802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Межбюджетные трансферты – денежные средства, перечисляемые из одного бюджета бюджетной системы Российской Федерации другому</a:t>
            </a:r>
          </a:p>
        </p:txBody>
      </p:sp>
      <p:sp>
        <p:nvSpPr>
          <p:cNvPr id="431107" name="TextBox 5"/>
          <p:cNvSpPr txBox="1">
            <a:spLocks noChangeArrowheads="1"/>
          </p:cNvSpPr>
          <p:nvPr/>
        </p:nvSpPr>
        <p:spPr bwMode="auto">
          <a:xfrm>
            <a:off x="250825" y="1803400"/>
            <a:ext cx="23764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Виды межбюджетных трансфертов</a:t>
            </a:r>
          </a:p>
        </p:txBody>
      </p:sp>
      <p:sp>
        <p:nvSpPr>
          <p:cNvPr id="431108" name="TextBox 6"/>
          <p:cNvSpPr txBox="1">
            <a:spLocks noChangeArrowheads="1"/>
          </p:cNvSpPr>
          <p:nvPr/>
        </p:nvSpPr>
        <p:spPr bwMode="auto">
          <a:xfrm>
            <a:off x="3743325" y="1924050"/>
            <a:ext cx="16573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Определение</a:t>
            </a:r>
          </a:p>
        </p:txBody>
      </p:sp>
      <p:sp>
        <p:nvSpPr>
          <p:cNvPr id="431109" name="TextBox 7"/>
          <p:cNvSpPr txBox="1">
            <a:spLocks noChangeArrowheads="1"/>
          </p:cNvSpPr>
          <p:nvPr/>
        </p:nvSpPr>
        <p:spPr bwMode="auto">
          <a:xfrm>
            <a:off x="6372225" y="1803400"/>
            <a:ext cx="22320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Аналогия в семейном бюджете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8125" y="2454275"/>
            <a:ext cx="2830513" cy="13239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Дотации (от лат. «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Dotation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»)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дар, пожертвование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0350" y="3779838"/>
            <a:ext cx="2808288" cy="157003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Субвенции (от лат. «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Subvenire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»)- приходить на помощь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8288" y="5362575"/>
            <a:ext cx="2792412" cy="13239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Субсидии (от лат. «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Subsidium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») - поддержка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59113" y="2449513"/>
            <a:ext cx="2992437" cy="13239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Предоставляются без определения конкретной цели их использования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27363" y="3779838"/>
            <a:ext cx="3024187" cy="157003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Предоставляются на финансирование «переданных» другим публично-правовым образованиям полномочий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52763" y="5354638"/>
            <a:ext cx="3059112" cy="13239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Предоставляются на условиях долевого софинансирования расходов других бюджетов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51550" y="2446338"/>
            <a:ext cx="2790825" cy="132238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 даете своему ребенку карманные деньги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51550" y="3768725"/>
            <a:ext cx="2781300" cy="150810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 даете своему ребенку деньги и посылаете его в магазин купить продукты (по списку)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76950" y="5354638"/>
            <a:ext cx="2743200" cy="13239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 «добавляете» денег для того, чтобы ребенок купил себе новый телефон (а остальные он накопил сам</a:t>
            </a:r>
            <a:r>
              <a:rPr lang="ru-RU" sz="1600" dirty="0">
                <a:latin typeface="+mn-lt"/>
              </a:rPr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</a:rPr>
              <a:t> </a:t>
            </a: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>
          <a:xfrm>
            <a:off x="8774113" y="6492875"/>
            <a:ext cx="369887" cy="365125"/>
          </a:xfrm>
        </p:spPr>
        <p:txBody>
          <a:bodyPr/>
          <a:lstStyle/>
          <a:p>
            <a:pPr>
              <a:defRPr/>
            </a:pPr>
            <a:fld id="{5E26C584-1218-41BD-961B-A4144921C44F}" type="slidenum">
              <a:rPr lang="ru-RU"/>
              <a:pPr>
                <a:defRPr/>
              </a:pPr>
              <a:t>23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1770"/>
            <a:ext cx="9144000" cy="1021878"/>
          </a:xfr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8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Безвозмездные поступления </a:t>
            </a:r>
            <a:b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бюджет Дергачевского муниципального района за 2018-2021  года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14281" y="1071542"/>
          <a:ext cx="8786874" cy="5500730"/>
        </p:xfrm>
        <a:graphic>
          <a:graphicData uri="http://schemas.openxmlformats.org/drawingml/2006/table">
            <a:tbl>
              <a:tblPr/>
              <a:tblGrid>
                <a:gridCol w="3731128"/>
                <a:gridCol w="1237929"/>
                <a:gridCol w="1237929"/>
                <a:gridCol w="1289944"/>
                <a:gridCol w="1289944"/>
              </a:tblGrid>
              <a:tr h="427442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(тыс. рублей)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4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показателей</a:t>
                      </a: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ГОДА</a:t>
                      </a:r>
                    </a:p>
                  </a:txBody>
                  <a:tcPr marL="8467" marR="8467" marT="84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467" marR="8467" marT="84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4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2019</a:t>
                      </a:r>
                    </a:p>
                  </a:txBody>
                  <a:tcPr marL="8467" marR="8467" marT="84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2020</a:t>
                      </a:r>
                    </a:p>
                  </a:txBody>
                  <a:tcPr marL="8467" marR="8467" marT="84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467" marR="8467" marT="84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467" marR="8467" marT="84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985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Дотации бюджетам субъектов Российской Федерации</a:t>
                      </a: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99 860,8</a:t>
                      </a: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102 176,3</a:t>
                      </a: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118</a:t>
                      </a:r>
                      <a:r>
                        <a:rPr lang="ru-RU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329,2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124 008,9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</a:tr>
              <a:tr h="889566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Субсидии бюджетам субъектов Российской Федерации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33 051,8</a:t>
                      </a: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57 932,9</a:t>
                      </a: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34 375,9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149 617,2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</a:tr>
              <a:tr h="1038073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Субвенции бюджетам субъектов Российской Федерации 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206 097,9</a:t>
                      </a: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220 908,4</a:t>
                      </a: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252 117,0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256 004,2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</a:tr>
              <a:tr h="69205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Иные межбюджетные трансферты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67 640,4</a:t>
                      </a: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42 341,6</a:t>
                      </a: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23 663,5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29 345,9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</a:tr>
              <a:tr h="50886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Итого</a:t>
                      </a:r>
                    </a:p>
                  </a:txBody>
                  <a:tcPr marL="8467" marR="8467" marT="846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406 650,9  </a:t>
                      </a:r>
                    </a:p>
                  </a:txBody>
                  <a:tcPr marL="8467" marR="8467" marT="84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423 359,2  </a:t>
                      </a:r>
                    </a:p>
                  </a:txBody>
                  <a:tcPr marL="8467" marR="8467" marT="84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518 999,5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467" marR="8467" marT="84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558 976,3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467" marR="8467" marT="84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9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62316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35696" y="260648"/>
            <a:ext cx="6264696" cy="637972"/>
          </a:xfrm>
          <a:prstGeom prst="rect">
            <a:avLst/>
          </a:prstGeom>
        </p:spPr>
        <p:txBody>
          <a:bodyPr vert="horz" wrap="square" lIns="0" tIns="9502" rIns="0" bIns="0" rtlCol="0">
            <a:spAutoFit/>
          </a:bodyPr>
          <a:lstStyle/>
          <a:p>
            <a:pPr marL="9502" algn="ctr">
              <a:spcBef>
                <a:spcPts val="75"/>
              </a:spcBef>
            </a:pPr>
            <a:r>
              <a:rPr sz="2000" b="1" spc="-4" dirty="0">
                <a:solidFill>
                  <a:srgbClr val="C0504D"/>
                </a:solidFill>
                <a:latin typeface="Calibri"/>
                <a:cs typeface="Calibri"/>
              </a:rPr>
              <a:t>РАСХОДЫ </a:t>
            </a:r>
            <a:r>
              <a:rPr sz="2000" b="1" spc="-4" dirty="0" smtClean="0">
                <a:solidFill>
                  <a:srgbClr val="C0504D"/>
                </a:solidFill>
                <a:latin typeface="Calibri"/>
                <a:cs typeface="Calibri"/>
              </a:rPr>
              <a:t>БЮДЖЕТА</a:t>
            </a:r>
            <a:r>
              <a:rPr lang="ru-RU" sz="2000" b="1" spc="-4" dirty="0" smtClean="0">
                <a:solidFill>
                  <a:srgbClr val="C0504D"/>
                </a:solidFill>
                <a:latin typeface="Calibri"/>
                <a:cs typeface="Calibri"/>
              </a:rPr>
              <a:t> </a:t>
            </a:r>
          </a:p>
          <a:p>
            <a:pPr marL="9502" algn="ctr">
              <a:spcBef>
                <a:spcPts val="75"/>
              </a:spcBef>
            </a:pPr>
            <a:r>
              <a:rPr lang="ru-RU" sz="2000" b="1" spc="-4" dirty="0" smtClean="0">
                <a:solidFill>
                  <a:srgbClr val="C0504D"/>
                </a:solidFill>
                <a:latin typeface="Calibri"/>
                <a:cs typeface="Calibri"/>
              </a:rPr>
              <a:t>ДЕРГАЧЕВСКОГО МУНИЦИПАЛЬНОГО РАЙОНА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23528" y="980728"/>
            <a:ext cx="8640960" cy="5886204"/>
          </a:xfrm>
          <a:prstGeom prst="rect">
            <a:avLst/>
          </a:prstGeom>
        </p:spPr>
        <p:txBody>
          <a:bodyPr vert="horz" wrap="square" lIns="0" tIns="9502" rIns="0" bIns="0" rtlCol="0">
            <a:spAutoFit/>
          </a:bodyPr>
          <a:lstStyle/>
          <a:p>
            <a:pPr marL="9502" marR="7602" indent="335901" algn="just">
              <a:lnSpc>
                <a:spcPct val="117100"/>
              </a:lnSpc>
              <a:spcBef>
                <a:spcPts val="75"/>
              </a:spcBef>
            </a:pPr>
            <a:r>
              <a:rPr sz="1600" dirty="0">
                <a:latin typeface="Calibri"/>
                <a:cs typeface="Calibri"/>
              </a:rPr>
              <a:t>В </a:t>
            </a:r>
            <a:r>
              <a:rPr sz="1600" spc="-19" dirty="0" smtClean="0">
                <a:latin typeface="Calibri"/>
                <a:cs typeface="Calibri"/>
              </a:rPr>
              <a:t>20</a:t>
            </a:r>
            <a:r>
              <a:rPr lang="ru-RU" sz="1600" spc="-19" dirty="0" smtClean="0">
                <a:latin typeface="Calibri"/>
                <a:cs typeface="Calibri"/>
              </a:rPr>
              <a:t>22</a:t>
            </a:r>
            <a:r>
              <a:rPr sz="1600" spc="-19" dirty="0" smtClean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году</a:t>
            </a:r>
            <a:r>
              <a:rPr sz="1600" spc="206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перечень </a:t>
            </a:r>
            <a:r>
              <a:rPr sz="1600" spc="-19" dirty="0">
                <a:latin typeface="Calibri"/>
                <a:cs typeface="Calibri"/>
              </a:rPr>
              <a:t>участников </a:t>
            </a:r>
            <a:r>
              <a:rPr lang="ru-RU" sz="1600" spc="-19" dirty="0" smtClean="0">
                <a:latin typeface="Calibri"/>
                <a:cs typeface="Calibri"/>
              </a:rPr>
              <a:t>и неучастников </a:t>
            </a:r>
            <a:r>
              <a:rPr sz="1600" spc="-19" dirty="0" smtClean="0">
                <a:latin typeface="Calibri"/>
                <a:cs typeface="Calibri"/>
              </a:rPr>
              <a:t>бюджетного </a:t>
            </a:r>
            <a:r>
              <a:rPr sz="1600" spc="-15" dirty="0">
                <a:latin typeface="Calibri"/>
                <a:cs typeface="Calibri"/>
              </a:rPr>
              <a:t>процесса </a:t>
            </a:r>
            <a:r>
              <a:rPr lang="ru-RU" sz="1600" spc="-19" dirty="0" smtClean="0">
                <a:latin typeface="Calibri"/>
                <a:cs typeface="Calibri"/>
              </a:rPr>
              <a:t>Дергачевского</a:t>
            </a:r>
            <a:r>
              <a:rPr sz="1600" spc="-19" dirty="0" smtClean="0">
                <a:latin typeface="Calibri"/>
                <a:cs typeface="Calibri"/>
              </a:rPr>
              <a:t>  </a:t>
            </a:r>
            <a:r>
              <a:rPr sz="1600" spc="-19" dirty="0">
                <a:latin typeface="Calibri"/>
                <a:cs typeface="Calibri"/>
              </a:rPr>
              <a:t>муниципального </a:t>
            </a:r>
            <a:r>
              <a:rPr sz="1600" spc="-15" dirty="0">
                <a:latin typeface="Calibri"/>
                <a:cs typeface="Calibri"/>
              </a:rPr>
              <a:t>района состоял </a:t>
            </a:r>
            <a:r>
              <a:rPr sz="1600" spc="-11" dirty="0">
                <a:latin typeface="Calibri"/>
                <a:cs typeface="Calibri"/>
              </a:rPr>
              <a:t>из </a:t>
            </a:r>
            <a:r>
              <a:rPr lang="ru-RU" sz="1600" spc="-11" dirty="0" smtClean="0">
                <a:latin typeface="Calibri"/>
                <a:cs typeface="Calibri"/>
              </a:rPr>
              <a:t> 31</a:t>
            </a:r>
            <a:r>
              <a:rPr sz="1600" spc="-11" dirty="0" smtClean="0">
                <a:latin typeface="Calibri"/>
                <a:cs typeface="Calibri"/>
              </a:rPr>
              <a:t> </a:t>
            </a:r>
            <a:r>
              <a:rPr lang="ru-RU" sz="1600" spc="-11" dirty="0" smtClean="0">
                <a:latin typeface="Calibri"/>
                <a:cs typeface="Calibri"/>
              </a:rPr>
              <a:t> </a:t>
            </a:r>
            <a:r>
              <a:rPr sz="1600" spc="-19" dirty="0" err="1" smtClean="0">
                <a:latin typeface="Calibri"/>
                <a:cs typeface="Calibri"/>
              </a:rPr>
              <a:t>бюджетополучател</a:t>
            </a:r>
            <a:r>
              <a:rPr lang="ru-RU" sz="1600" spc="-19" dirty="0" smtClean="0">
                <a:latin typeface="Calibri"/>
                <a:cs typeface="Calibri"/>
              </a:rPr>
              <a:t>я,</a:t>
            </a:r>
            <a:r>
              <a:rPr sz="1600" spc="-19" dirty="0" smtClean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в </a:t>
            </a:r>
            <a:r>
              <a:rPr sz="1600" spc="-15" dirty="0">
                <a:latin typeface="Calibri"/>
                <a:cs typeface="Calibri"/>
              </a:rPr>
              <a:t>том</a:t>
            </a:r>
            <a:r>
              <a:rPr sz="1600" spc="-15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числе:</a:t>
            </a:r>
            <a:endParaRPr sz="16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600" dirty="0">
              <a:latin typeface="Calibri"/>
              <a:cs typeface="Calibri"/>
            </a:endParaRPr>
          </a:p>
          <a:p>
            <a:pPr marL="411918" indent="-66990">
              <a:buChar char="-"/>
              <a:tabLst>
                <a:tab pos="412393" algn="l"/>
              </a:tabLst>
            </a:pPr>
            <a:r>
              <a:rPr sz="1600" spc="-15" dirty="0">
                <a:latin typeface="Calibri"/>
                <a:cs typeface="Calibri"/>
              </a:rPr>
              <a:t>муниципальные </a:t>
            </a:r>
            <a:r>
              <a:rPr sz="1600" spc="-19" dirty="0">
                <a:latin typeface="Calibri"/>
                <a:cs typeface="Calibri"/>
              </a:rPr>
              <a:t>бюджетные </a:t>
            </a:r>
            <a:r>
              <a:rPr sz="1600" spc="-15" dirty="0">
                <a:latin typeface="Calibri"/>
                <a:cs typeface="Calibri"/>
              </a:rPr>
              <a:t>учреждения </a:t>
            </a:r>
            <a:r>
              <a:rPr sz="1600" dirty="0">
                <a:latin typeface="Calibri"/>
                <a:cs typeface="Calibri"/>
              </a:rPr>
              <a:t>–</a:t>
            </a:r>
            <a:r>
              <a:rPr sz="1600" spc="-90" dirty="0">
                <a:latin typeface="Calibri"/>
                <a:cs typeface="Calibri"/>
              </a:rPr>
              <a:t> </a:t>
            </a:r>
            <a:r>
              <a:rPr lang="ru-RU" sz="1600" spc="-90" dirty="0" smtClean="0">
                <a:latin typeface="Calibri"/>
                <a:cs typeface="Calibri"/>
              </a:rPr>
              <a:t>16</a:t>
            </a:r>
            <a:r>
              <a:rPr sz="1600" spc="-11" dirty="0" smtClean="0">
                <a:latin typeface="Calibri"/>
                <a:cs typeface="Calibri"/>
              </a:rPr>
              <a:t>;</a:t>
            </a:r>
            <a:endParaRPr sz="1600" dirty="0">
              <a:latin typeface="Calibri"/>
              <a:cs typeface="Calibri"/>
            </a:endParaRPr>
          </a:p>
          <a:p>
            <a:pPr>
              <a:spcBef>
                <a:spcPts val="11"/>
              </a:spcBef>
              <a:buFont typeface="Calibri"/>
              <a:buChar char="-"/>
            </a:pPr>
            <a:endParaRPr sz="1600" dirty="0">
              <a:latin typeface="Calibri"/>
              <a:cs typeface="Calibri"/>
            </a:endParaRPr>
          </a:p>
          <a:p>
            <a:pPr marL="411918" indent="-66990">
              <a:buChar char="-"/>
              <a:tabLst>
                <a:tab pos="412393" algn="l"/>
              </a:tabLst>
            </a:pPr>
            <a:r>
              <a:rPr sz="1600" spc="-15" dirty="0">
                <a:latin typeface="Calibri"/>
                <a:cs typeface="Calibri"/>
              </a:rPr>
              <a:t>муниципальные казенные учреждения </a:t>
            </a:r>
            <a:r>
              <a:rPr sz="1600" dirty="0">
                <a:latin typeface="Calibri"/>
                <a:cs typeface="Calibri"/>
              </a:rPr>
              <a:t>–</a:t>
            </a:r>
            <a:r>
              <a:rPr sz="1600" spc="-82" dirty="0">
                <a:latin typeface="Calibri"/>
                <a:cs typeface="Calibri"/>
              </a:rPr>
              <a:t> </a:t>
            </a:r>
            <a:r>
              <a:rPr lang="ru-RU" sz="1600" spc="-82" dirty="0" smtClean="0">
                <a:latin typeface="Calibri"/>
                <a:cs typeface="Calibri"/>
              </a:rPr>
              <a:t>9</a:t>
            </a:r>
            <a:r>
              <a:rPr sz="1600" spc="-22" dirty="0" smtClean="0">
                <a:latin typeface="Calibri"/>
                <a:cs typeface="Calibri"/>
              </a:rPr>
              <a:t>;</a:t>
            </a:r>
            <a:endParaRPr sz="16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buFont typeface="Calibri"/>
              <a:buChar char="-"/>
            </a:pPr>
            <a:endParaRPr sz="1600" dirty="0">
              <a:latin typeface="Calibri"/>
              <a:cs typeface="Calibri"/>
            </a:endParaRPr>
          </a:p>
          <a:p>
            <a:pPr marL="411918" indent="-66990">
              <a:buChar char="-"/>
              <a:tabLst>
                <a:tab pos="412393" algn="l"/>
              </a:tabLst>
            </a:pPr>
            <a:r>
              <a:rPr sz="1600" spc="-15" dirty="0">
                <a:latin typeface="Calibri"/>
                <a:cs typeface="Calibri"/>
              </a:rPr>
              <a:t>муниципальные автономные учреждения </a:t>
            </a:r>
            <a:r>
              <a:rPr sz="1600" dirty="0">
                <a:latin typeface="Calibri"/>
                <a:cs typeface="Calibri"/>
              </a:rPr>
              <a:t>-</a:t>
            </a:r>
            <a:r>
              <a:rPr sz="1600" spc="-94" dirty="0">
                <a:latin typeface="Calibri"/>
                <a:cs typeface="Calibri"/>
              </a:rPr>
              <a:t> </a:t>
            </a:r>
            <a:r>
              <a:rPr lang="ru-RU" sz="1600" spc="-94" dirty="0" smtClean="0">
                <a:latin typeface="Calibri"/>
                <a:cs typeface="Calibri"/>
              </a:rPr>
              <a:t>1</a:t>
            </a:r>
            <a:r>
              <a:rPr sz="1600" spc="-22" dirty="0" smtClean="0">
                <a:latin typeface="Calibri"/>
                <a:cs typeface="Calibri"/>
              </a:rPr>
              <a:t>;</a:t>
            </a:r>
            <a:endParaRPr sz="1600" dirty="0">
              <a:latin typeface="Calibri"/>
              <a:cs typeface="Calibri"/>
            </a:endParaRPr>
          </a:p>
          <a:p>
            <a:pPr>
              <a:spcBef>
                <a:spcPts val="4"/>
              </a:spcBef>
              <a:buFont typeface="Calibri"/>
              <a:buChar char="-"/>
            </a:pPr>
            <a:endParaRPr sz="1600" dirty="0">
              <a:latin typeface="Calibri"/>
              <a:cs typeface="Calibri"/>
            </a:endParaRPr>
          </a:p>
          <a:p>
            <a:pPr marL="411918" indent="-66990">
              <a:buChar char="-"/>
              <a:tabLst>
                <a:tab pos="412393" algn="l"/>
              </a:tabLst>
            </a:pPr>
            <a:r>
              <a:rPr sz="1600" spc="-15" dirty="0">
                <a:latin typeface="Calibri"/>
                <a:cs typeface="Calibri"/>
              </a:rPr>
              <a:t>органы управления </a:t>
            </a:r>
            <a:r>
              <a:rPr sz="1600" dirty="0">
                <a:latin typeface="Calibri"/>
                <a:cs typeface="Calibri"/>
              </a:rPr>
              <a:t>–</a:t>
            </a:r>
            <a:r>
              <a:rPr sz="1600" spc="-75" dirty="0">
                <a:latin typeface="Calibri"/>
                <a:cs typeface="Calibri"/>
              </a:rPr>
              <a:t> </a:t>
            </a:r>
            <a:r>
              <a:rPr lang="ru-RU" sz="1600" spc="-75" dirty="0" smtClean="0">
                <a:latin typeface="Calibri"/>
                <a:cs typeface="Calibri"/>
              </a:rPr>
              <a:t>5</a:t>
            </a:r>
            <a:r>
              <a:rPr sz="1600" spc="-22" dirty="0" smtClean="0">
                <a:latin typeface="Calibri"/>
                <a:cs typeface="Calibri"/>
              </a:rPr>
              <a:t>.</a:t>
            </a:r>
            <a:endParaRPr sz="1600" dirty="0">
              <a:latin typeface="Calibri"/>
              <a:cs typeface="Calibri"/>
            </a:endParaRPr>
          </a:p>
          <a:p>
            <a:pPr marL="9502" marR="5226" indent="335901" algn="just">
              <a:lnSpc>
                <a:spcPct val="117100"/>
              </a:lnSpc>
              <a:spcBef>
                <a:spcPts val="737"/>
              </a:spcBef>
            </a:pPr>
            <a:r>
              <a:rPr sz="1600" spc="-15" dirty="0">
                <a:latin typeface="Calibri"/>
                <a:cs typeface="Calibri"/>
              </a:rPr>
              <a:t>При исполнении районного бюджета </a:t>
            </a:r>
            <a:r>
              <a:rPr sz="1600" dirty="0">
                <a:latin typeface="Calibri"/>
                <a:cs typeface="Calibri"/>
              </a:rPr>
              <a:t>в </a:t>
            </a:r>
            <a:r>
              <a:rPr sz="1600" spc="-11" dirty="0" smtClean="0">
                <a:latin typeface="Calibri"/>
                <a:cs typeface="Calibri"/>
              </a:rPr>
              <a:t>20</a:t>
            </a:r>
            <a:r>
              <a:rPr lang="ru-RU" sz="1600" spc="-11" dirty="0" smtClean="0">
                <a:latin typeface="Calibri"/>
                <a:cs typeface="Calibri"/>
              </a:rPr>
              <a:t>22</a:t>
            </a:r>
            <a:r>
              <a:rPr sz="1600" spc="-11" dirty="0" smtClean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году основное </a:t>
            </a:r>
            <a:r>
              <a:rPr sz="1600" spc="-19" dirty="0">
                <a:latin typeface="Calibri"/>
                <a:cs typeface="Calibri"/>
              </a:rPr>
              <a:t>внимание  уделялось </a:t>
            </a:r>
            <a:r>
              <a:rPr sz="1600" spc="-15" dirty="0">
                <a:latin typeface="Calibri"/>
                <a:cs typeface="Calibri"/>
              </a:rPr>
              <a:t>развитию социальной сферы </a:t>
            </a:r>
            <a:r>
              <a:rPr sz="1600" spc="-19" dirty="0">
                <a:latin typeface="Calibri"/>
                <a:cs typeface="Calibri"/>
              </a:rPr>
              <a:t>района. Осуществлялись, </a:t>
            </a:r>
            <a:r>
              <a:rPr sz="1600" spc="-15" dirty="0">
                <a:latin typeface="Calibri"/>
                <a:cs typeface="Calibri"/>
              </a:rPr>
              <a:t>прежде всего,  </a:t>
            </a:r>
            <a:r>
              <a:rPr sz="1600" spc="-19" dirty="0">
                <a:latin typeface="Calibri"/>
                <a:cs typeface="Calibri"/>
              </a:rPr>
              <a:t>своевременные </a:t>
            </a:r>
            <a:r>
              <a:rPr sz="1600" spc="-15" dirty="0">
                <a:latin typeface="Calibri"/>
                <a:cs typeface="Calibri"/>
              </a:rPr>
              <a:t>выплаты заработной</a:t>
            </a:r>
            <a:r>
              <a:rPr sz="1600" spc="206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платы работникам  </a:t>
            </a:r>
            <a:r>
              <a:rPr sz="1600" spc="-19" dirty="0">
                <a:latin typeface="Calibri"/>
                <a:cs typeface="Calibri"/>
              </a:rPr>
              <a:t>бюджетной </a:t>
            </a:r>
            <a:r>
              <a:rPr sz="1600" spc="-15" dirty="0">
                <a:latin typeface="Calibri"/>
                <a:cs typeface="Calibri"/>
              </a:rPr>
              <a:t>сферы,  оплата коммунальных услуг, </a:t>
            </a:r>
            <a:r>
              <a:rPr lang="ru-RU" sz="1600" spc="-15" dirty="0" smtClean="0">
                <a:latin typeface="Calibri"/>
                <a:cs typeface="Calibri"/>
              </a:rPr>
              <a:t>обеспечение услугами связи, </a:t>
            </a:r>
            <a:r>
              <a:rPr sz="1600" spc="-15" dirty="0" smtClean="0">
                <a:latin typeface="Calibri"/>
                <a:cs typeface="Calibri"/>
              </a:rPr>
              <a:t>обеспечение </a:t>
            </a:r>
            <a:r>
              <a:rPr lang="ru-RU" sz="1600" spc="-15" dirty="0" smtClean="0">
                <a:latin typeface="Calibri"/>
                <a:cs typeface="Calibri"/>
              </a:rPr>
              <a:t>образовательных</a:t>
            </a:r>
            <a:r>
              <a:rPr sz="1600" spc="-15" dirty="0" smtClean="0">
                <a:latin typeface="Calibri"/>
                <a:cs typeface="Calibri"/>
              </a:rPr>
              <a:t> </a:t>
            </a:r>
            <a:r>
              <a:rPr sz="1600" spc="-19" dirty="0">
                <a:latin typeface="Calibri"/>
                <a:cs typeface="Calibri"/>
              </a:rPr>
              <a:t>учреждений </a:t>
            </a:r>
            <a:r>
              <a:rPr sz="1600" spc="-15" dirty="0" err="1">
                <a:latin typeface="Calibri"/>
                <a:cs typeface="Calibri"/>
              </a:rPr>
              <a:t>продуктами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spc="-15" dirty="0" smtClean="0">
                <a:latin typeface="Calibri"/>
                <a:cs typeface="Calibri"/>
              </a:rPr>
              <a:t>питания,</a:t>
            </a:r>
            <a:r>
              <a:rPr lang="ru-RU" sz="1600" spc="-15" dirty="0" smtClean="0">
                <a:latin typeface="Calibri"/>
                <a:cs typeface="Calibri"/>
              </a:rPr>
              <a:t> учебной литературой, </a:t>
            </a:r>
            <a:r>
              <a:rPr sz="1600" spc="-15" dirty="0" smtClean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содержание </a:t>
            </a:r>
            <a:r>
              <a:rPr sz="1600" dirty="0">
                <a:latin typeface="Calibri"/>
                <a:cs typeface="Calibri"/>
              </a:rPr>
              <a:t>и </a:t>
            </a:r>
            <a:r>
              <a:rPr sz="1600" spc="-15" dirty="0">
                <a:latin typeface="Calibri"/>
                <a:cs typeface="Calibri"/>
              </a:rPr>
              <a:t>обслуживание школьных </a:t>
            </a:r>
            <a:r>
              <a:rPr sz="1600" spc="-19" dirty="0">
                <a:latin typeface="Calibri"/>
                <a:cs typeface="Calibri"/>
              </a:rPr>
              <a:t>автобусов, </a:t>
            </a:r>
            <a:r>
              <a:rPr lang="ru-RU" sz="1600" spc="-19" dirty="0" smtClean="0">
                <a:latin typeface="Calibri"/>
                <a:cs typeface="Calibri"/>
              </a:rPr>
              <a:t>проведение капитального и текущего ремонтов учреждений образования и культуры.</a:t>
            </a:r>
            <a:endParaRPr sz="1600" dirty="0">
              <a:latin typeface="Calibri"/>
              <a:cs typeface="Calibri"/>
            </a:endParaRPr>
          </a:p>
          <a:p>
            <a:pPr marL="9502" marR="3801" indent="335901" algn="just">
              <a:lnSpc>
                <a:spcPct val="116900"/>
              </a:lnSpc>
              <a:spcBef>
                <a:spcPts val="741"/>
              </a:spcBef>
            </a:pPr>
            <a:r>
              <a:rPr sz="1600" spc="-19" dirty="0">
                <a:latin typeface="Calibri"/>
                <a:cs typeface="Calibri"/>
              </a:rPr>
              <a:t>Расходование </a:t>
            </a:r>
            <a:r>
              <a:rPr sz="1600" spc="-15" dirty="0">
                <a:latin typeface="Calibri"/>
                <a:cs typeface="Calibri"/>
              </a:rPr>
              <a:t>средств бюджета </a:t>
            </a:r>
            <a:r>
              <a:rPr sz="1600" dirty="0">
                <a:latin typeface="Calibri"/>
                <a:cs typeface="Calibri"/>
              </a:rPr>
              <a:t>в </a:t>
            </a:r>
            <a:r>
              <a:rPr sz="1600" spc="-15" dirty="0" smtClean="0">
                <a:latin typeface="Calibri"/>
                <a:cs typeface="Calibri"/>
              </a:rPr>
              <a:t>20</a:t>
            </a:r>
            <a:r>
              <a:rPr lang="ru-RU" sz="1600" spc="-15" dirty="0" smtClean="0">
                <a:latin typeface="Calibri"/>
                <a:cs typeface="Calibri"/>
              </a:rPr>
              <a:t>22</a:t>
            </a:r>
            <a:r>
              <a:rPr sz="1600" spc="-15" dirty="0" smtClean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году осуществлялось </a:t>
            </a:r>
            <a:r>
              <a:rPr sz="1600" dirty="0">
                <a:latin typeface="Calibri"/>
                <a:cs typeface="Calibri"/>
              </a:rPr>
              <a:t>в </a:t>
            </a:r>
            <a:r>
              <a:rPr sz="1600" spc="-15" dirty="0">
                <a:latin typeface="Calibri"/>
                <a:cs typeface="Calibri"/>
              </a:rPr>
              <a:t>полном  </a:t>
            </a:r>
            <a:r>
              <a:rPr sz="1600" spc="-19" dirty="0">
                <a:latin typeface="Calibri"/>
                <a:cs typeface="Calibri"/>
              </a:rPr>
              <a:t>объеме </a:t>
            </a:r>
            <a:r>
              <a:rPr sz="1600" spc="-15" dirty="0">
                <a:latin typeface="Calibri"/>
                <a:cs typeface="Calibri"/>
              </a:rPr>
              <a:t>фактического поступления собственных </a:t>
            </a:r>
            <a:r>
              <a:rPr sz="1600" spc="-19" dirty="0">
                <a:latin typeface="Calibri"/>
                <a:cs typeface="Calibri"/>
              </a:rPr>
              <a:t>доходов </a:t>
            </a:r>
            <a:r>
              <a:rPr sz="1600" dirty="0">
                <a:latin typeface="Calibri"/>
                <a:cs typeface="Calibri"/>
              </a:rPr>
              <a:t>и </a:t>
            </a:r>
            <a:r>
              <a:rPr sz="1600" spc="-15" dirty="0">
                <a:latin typeface="Calibri"/>
                <a:cs typeface="Calibri"/>
              </a:rPr>
              <a:t>перечислений </a:t>
            </a:r>
            <a:r>
              <a:rPr sz="1600" spc="-7" dirty="0">
                <a:latin typeface="Calibri"/>
                <a:cs typeface="Calibri"/>
              </a:rPr>
              <a:t>из  </a:t>
            </a:r>
            <a:r>
              <a:rPr lang="ru-RU" sz="1600" spc="-7" dirty="0" smtClean="0">
                <a:latin typeface="Calibri"/>
                <a:cs typeface="Calibri"/>
              </a:rPr>
              <a:t>федерального и </a:t>
            </a:r>
            <a:r>
              <a:rPr sz="1600" spc="-19" dirty="0" err="1" smtClean="0">
                <a:latin typeface="Calibri"/>
                <a:cs typeface="Calibri"/>
              </a:rPr>
              <a:t>областного</a:t>
            </a:r>
            <a:r>
              <a:rPr sz="1600" spc="-19" dirty="0" smtClean="0">
                <a:latin typeface="Calibri"/>
                <a:cs typeface="Calibri"/>
              </a:rPr>
              <a:t> </a:t>
            </a:r>
            <a:r>
              <a:rPr sz="1600" spc="-15" dirty="0" err="1" smtClean="0">
                <a:latin typeface="Calibri"/>
                <a:cs typeface="Calibri"/>
              </a:rPr>
              <a:t>бюджет</a:t>
            </a:r>
            <a:r>
              <a:rPr lang="ru-RU" sz="1600" spc="-15" dirty="0" err="1" smtClean="0">
                <a:latin typeface="Calibri"/>
                <a:cs typeface="Calibri"/>
              </a:rPr>
              <a:t>ов</a:t>
            </a:r>
            <a:r>
              <a:rPr lang="ru-RU" sz="1600" spc="-15" dirty="0" smtClean="0">
                <a:latin typeface="Calibri"/>
                <a:cs typeface="Calibri"/>
              </a:rPr>
              <a:t>. </a:t>
            </a:r>
            <a:r>
              <a:rPr sz="1600" spc="206" dirty="0" smtClean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Основой  бюджета  является  его  социальная  </a:t>
            </a:r>
            <a:r>
              <a:rPr sz="1600" spc="-19" dirty="0">
                <a:latin typeface="Calibri"/>
                <a:cs typeface="Calibri"/>
              </a:rPr>
              <a:t>направленность </a:t>
            </a:r>
            <a:r>
              <a:rPr sz="1600" dirty="0">
                <a:latin typeface="Calibri"/>
                <a:cs typeface="Calibri"/>
              </a:rPr>
              <a:t>– </a:t>
            </a:r>
            <a:r>
              <a:rPr sz="1600" spc="-19" dirty="0">
                <a:latin typeface="Calibri"/>
                <a:cs typeface="Calibri"/>
              </a:rPr>
              <a:t>удовлетворение </a:t>
            </a:r>
            <a:r>
              <a:rPr sz="1600" spc="-15" dirty="0">
                <a:latin typeface="Calibri"/>
                <a:cs typeface="Calibri"/>
              </a:rPr>
              <a:t>потребностей граждан </a:t>
            </a:r>
            <a:r>
              <a:rPr sz="1600" dirty="0">
                <a:latin typeface="Calibri"/>
                <a:cs typeface="Calibri"/>
              </a:rPr>
              <a:t>в </a:t>
            </a:r>
            <a:r>
              <a:rPr sz="1600" spc="-15" dirty="0" err="1">
                <a:latin typeface="Calibri"/>
                <a:cs typeface="Calibri"/>
              </a:rPr>
              <a:t>услугах</a:t>
            </a:r>
            <a:r>
              <a:rPr sz="1600" spc="60" dirty="0">
                <a:latin typeface="Calibri"/>
                <a:cs typeface="Calibri"/>
              </a:rPr>
              <a:t> </a:t>
            </a:r>
            <a:r>
              <a:rPr sz="1600" spc="-19" dirty="0" smtClean="0">
                <a:latin typeface="Calibri"/>
                <a:cs typeface="Calibri"/>
              </a:rPr>
              <a:t>об</a:t>
            </a:r>
            <a:r>
              <a:rPr lang="ru-RU" sz="1600" spc="-19" dirty="0" err="1" smtClean="0">
                <a:latin typeface="Calibri"/>
                <a:cs typeface="Calibri"/>
              </a:rPr>
              <a:t>разования</a:t>
            </a:r>
            <a:r>
              <a:rPr sz="1600" spc="-19" dirty="0" smtClean="0">
                <a:latin typeface="Calibri"/>
                <a:cs typeface="Calibri"/>
              </a:rPr>
              <a:t>,</a:t>
            </a:r>
            <a:r>
              <a:rPr lang="ru-RU" sz="1600" spc="-19" dirty="0" smtClean="0">
                <a:latin typeface="Calibri"/>
                <a:cs typeface="Calibri"/>
              </a:rPr>
              <a:t> спорта, культурном и духовном развитии, обеспечение социальных гарантий граждан.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3C30D2B-D2F0-412D-824B-903627BFC362}" type="slidenum">
              <a:rPr lang="ru-RU" sz="1200"/>
              <a:pPr algn="r">
                <a:defRPr/>
              </a:pPr>
              <a:t>25</a:t>
            </a:fld>
            <a:endParaRPr lang="ru-RU" sz="12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625333" cy="792088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850" y="260350"/>
            <a:ext cx="8640763" cy="288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Как классифицируются расходы бюджета?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850" y="620713"/>
            <a:ext cx="8640763" cy="25209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Расходы 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выплачиваемые из бюджета денежные средства.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расходов </a:t>
            </a:r>
            <a:r>
              <a:rPr lang="ru-RU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осуществляется в соответствии с расходными обязательствами, обусловленными установленным законодательством разграничением полномочий, исполнение которых должно происходить в очередном финансовом году за счет средств соответствующих бюджетов.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 формирования расходов бюджета: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разделам;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ведомствам;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муниципальным программам</a:t>
            </a:r>
            <a:endParaRPr lang="ru-RU" i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0113" y="3213100"/>
            <a:ext cx="7272337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Разделы классификации расходов бюджета</a:t>
            </a:r>
          </a:p>
        </p:txBody>
      </p:sp>
      <p:pic>
        <p:nvPicPr>
          <p:cNvPr id="435205" name="Picture 2" descr="http://forum.relicvia.ru/uploads/monthly_03_2011/post-8687-1301063923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0175" y="3789363"/>
            <a:ext cx="44608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206" name="Picture 4" descr="http://ulpressa.ru/wp-content/uploads/old/600PC24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" y="3789363"/>
            <a:ext cx="503238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207" name="Picture 6" descr="http://im3-tub-ru.yandex.net/i?id=316166057-50-7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8888" y="3789363"/>
            <a:ext cx="5048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352425" y="4322763"/>
            <a:ext cx="794" cy="17705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900113" y="4337050"/>
            <a:ext cx="0" cy="11556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1030" idx="2"/>
          </p:cNvCxnSpPr>
          <p:nvPr/>
        </p:nvCxnSpPr>
        <p:spPr>
          <a:xfrm>
            <a:off x="1511300" y="4313238"/>
            <a:ext cx="17463" cy="2413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5211" name="TextBox 20"/>
          <p:cNvSpPr txBox="1">
            <a:spLocks noChangeArrowheads="1"/>
          </p:cNvSpPr>
          <p:nvPr/>
        </p:nvSpPr>
        <p:spPr bwMode="auto">
          <a:xfrm>
            <a:off x="53311" y="6093296"/>
            <a:ext cx="19802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01 «Общегосударственные </a:t>
            </a:r>
          </a:p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вопросы»</a:t>
            </a:r>
          </a:p>
        </p:txBody>
      </p:sp>
      <p:sp>
        <p:nvSpPr>
          <p:cNvPr id="435212" name="TextBox 22"/>
          <p:cNvSpPr txBox="1">
            <a:spLocks noChangeArrowheads="1"/>
          </p:cNvSpPr>
          <p:nvPr/>
        </p:nvSpPr>
        <p:spPr bwMode="auto">
          <a:xfrm>
            <a:off x="423861" y="5492695"/>
            <a:ext cx="141128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02 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«Национальная </a:t>
            </a:r>
            <a:endParaRPr lang="ru-RU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оборона»</a:t>
            </a:r>
          </a:p>
        </p:txBody>
      </p:sp>
      <p:sp>
        <p:nvSpPr>
          <p:cNvPr id="435213" name="TextBox 25"/>
          <p:cNvSpPr txBox="1">
            <a:spLocks noChangeArrowheads="1"/>
          </p:cNvSpPr>
          <p:nvPr/>
        </p:nvSpPr>
        <p:spPr bwMode="auto">
          <a:xfrm>
            <a:off x="977900" y="4416425"/>
            <a:ext cx="160813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03 «Национальная </a:t>
            </a:r>
          </a:p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безопасность и </a:t>
            </a:r>
          </a:p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правоохранительная </a:t>
            </a:r>
          </a:p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деятельность»</a:t>
            </a:r>
          </a:p>
        </p:txBody>
      </p:sp>
      <p:pic>
        <p:nvPicPr>
          <p:cNvPr id="435214" name="Picture 8" descr="http://img0.liveinternet.ru/images/attach/c/1/57/102/57102505_dandelions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36900" y="3789363"/>
            <a:ext cx="431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" name="Прямая соединительная линия 29"/>
          <p:cNvCxnSpPr/>
          <p:nvPr/>
        </p:nvCxnSpPr>
        <p:spPr>
          <a:xfrm>
            <a:off x="3352800" y="4313238"/>
            <a:ext cx="109538" cy="10871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5216" name="TextBox 1023"/>
          <p:cNvSpPr txBox="1">
            <a:spLocks noChangeArrowheads="1"/>
          </p:cNvSpPr>
          <p:nvPr/>
        </p:nvSpPr>
        <p:spPr bwMode="auto">
          <a:xfrm>
            <a:off x="3177810" y="5400361"/>
            <a:ext cx="108465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06 «Охрана </a:t>
            </a:r>
          </a:p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окружающей </a:t>
            </a:r>
          </a:p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среды»</a:t>
            </a:r>
          </a:p>
        </p:txBody>
      </p:sp>
      <p:pic>
        <p:nvPicPr>
          <p:cNvPr id="435217" name="Picture 10" descr="http://www.stroi-s.ru/i/dom1.jp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30475" y="3789363"/>
            <a:ext cx="56673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27" name="Прямая соединительная линия 1026"/>
          <p:cNvCxnSpPr>
            <a:endCxn id="435219" idx="0"/>
          </p:cNvCxnSpPr>
          <p:nvPr/>
        </p:nvCxnSpPr>
        <p:spPr>
          <a:xfrm>
            <a:off x="2813050" y="4337050"/>
            <a:ext cx="125450" cy="16482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5219" name="TextBox 1038"/>
          <p:cNvSpPr txBox="1">
            <a:spLocks noChangeArrowheads="1"/>
          </p:cNvSpPr>
          <p:nvPr/>
        </p:nvSpPr>
        <p:spPr bwMode="auto">
          <a:xfrm>
            <a:off x="2355423" y="5985307"/>
            <a:ext cx="116615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05 «Жилищно-</a:t>
            </a:r>
          </a:p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коммунальное </a:t>
            </a:r>
          </a:p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хозяйство»</a:t>
            </a:r>
          </a:p>
        </p:txBody>
      </p:sp>
      <p:pic>
        <p:nvPicPr>
          <p:cNvPr id="435220" name="Picture 12" descr="http://www.malatyahaber.com/sites/malatyahaber.com/files/haberler/2013/06/10/universteegt.jpg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621088" y="3789363"/>
            <a:ext cx="59055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45" name="Прямая соединительная линия 1044"/>
          <p:cNvCxnSpPr/>
          <p:nvPr/>
        </p:nvCxnSpPr>
        <p:spPr>
          <a:xfrm>
            <a:off x="3916363" y="4303713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5222" name="TextBox 1047"/>
          <p:cNvSpPr txBox="1">
            <a:spLocks noChangeArrowheads="1"/>
          </p:cNvSpPr>
          <p:nvPr/>
        </p:nvSpPr>
        <p:spPr bwMode="auto">
          <a:xfrm>
            <a:off x="3407569" y="4552950"/>
            <a:ext cx="137435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07 «Образование»</a:t>
            </a:r>
          </a:p>
        </p:txBody>
      </p:sp>
      <p:pic>
        <p:nvPicPr>
          <p:cNvPr id="435223" name="Picture 14" descr="http://www.lifanovsky.com/wp-content/uploads/2009/06/bolshoi_draw.jpg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316413" y="3789363"/>
            <a:ext cx="43815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51" name="Прямая соединительная линия 1050"/>
          <p:cNvCxnSpPr/>
          <p:nvPr/>
        </p:nvCxnSpPr>
        <p:spPr>
          <a:xfrm>
            <a:off x="4535488" y="4344988"/>
            <a:ext cx="0" cy="10810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5225" name="TextBox 1053"/>
          <p:cNvSpPr txBox="1">
            <a:spLocks noChangeArrowheads="1"/>
          </p:cNvSpPr>
          <p:nvPr/>
        </p:nvSpPr>
        <p:spPr bwMode="auto">
          <a:xfrm>
            <a:off x="4258304" y="5400361"/>
            <a:ext cx="13333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08 «Культура, </a:t>
            </a:r>
          </a:p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кинематография»</a:t>
            </a:r>
          </a:p>
        </p:txBody>
      </p:sp>
      <p:pic>
        <p:nvPicPr>
          <p:cNvPr id="435226" name="Picture 16" descr="http://vgae.ru/uploads/posts/2011-03/1300084874_image021.jpg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856163" y="3789363"/>
            <a:ext cx="608012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57" name="Прямая соединительная линия 1056"/>
          <p:cNvCxnSpPr>
            <a:endCxn id="435228" idx="0"/>
          </p:cNvCxnSpPr>
          <p:nvPr/>
        </p:nvCxnSpPr>
        <p:spPr>
          <a:xfrm>
            <a:off x="5160963" y="4344988"/>
            <a:ext cx="403815" cy="17475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5228" name="TextBox 1060"/>
          <p:cNvSpPr txBox="1">
            <a:spLocks noChangeArrowheads="1"/>
          </p:cNvSpPr>
          <p:nvPr/>
        </p:nvSpPr>
        <p:spPr bwMode="auto">
          <a:xfrm>
            <a:off x="4737019" y="6092572"/>
            <a:ext cx="165551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09 «Здравоохранение»</a:t>
            </a:r>
          </a:p>
        </p:txBody>
      </p:sp>
      <p:pic>
        <p:nvPicPr>
          <p:cNvPr id="435229" name="Picture 18" descr="http://v2.nabchelny.ru/upload/resize_cache/iblock/3d1/600_420_0/DSC_6445.JPG">
            <a:hlinkClick r:id="rId17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543550" y="3789363"/>
            <a:ext cx="504825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65" name="Прямая соединительная линия 1064"/>
          <p:cNvCxnSpPr/>
          <p:nvPr/>
        </p:nvCxnSpPr>
        <p:spPr>
          <a:xfrm>
            <a:off x="5795963" y="4329113"/>
            <a:ext cx="0" cy="11322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5231" name="TextBox 1067"/>
          <p:cNvSpPr txBox="1">
            <a:spLocks noChangeArrowheads="1"/>
          </p:cNvSpPr>
          <p:nvPr/>
        </p:nvSpPr>
        <p:spPr bwMode="auto">
          <a:xfrm>
            <a:off x="5594350" y="5461330"/>
            <a:ext cx="127445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 «Социальная </a:t>
            </a:r>
          </a:p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политика»</a:t>
            </a:r>
          </a:p>
        </p:txBody>
      </p:sp>
      <p:pic>
        <p:nvPicPr>
          <p:cNvPr id="435232" name="Picture 20" descr="http://im0-tub-ru.yandex.net/i?id=448636504-14-72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6108700" y="3789363"/>
            <a:ext cx="57626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71" name="Прямая соединительная линия 1070"/>
          <p:cNvCxnSpPr/>
          <p:nvPr/>
        </p:nvCxnSpPr>
        <p:spPr>
          <a:xfrm>
            <a:off x="6399213" y="4303713"/>
            <a:ext cx="1587" cy="3405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5234" name="TextBox 1074"/>
          <p:cNvSpPr txBox="1">
            <a:spLocks noChangeArrowheads="1"/>
          </p:cNvSpPr>
          <p:nvPr/>
        </p:nvSpPr>
        <p:spPr bwMode="auto">
          <a:xfrm>
            <a:off x="5890030" y="4543038"/>
            <a:ext cx="12410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11 «Физическая </a:t>
            </a:r>
          </a:p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культура и спорт»</a:t>
            </a:r>
          </a:p>
        </p:txBody>
      </p:sp>
      <p:pic>
        <p:nvPicPr>
          <p:cNvPr id="435235" name="Picture 22" descr="http://debri-dv.ru/filedata/debri-dv/images_small/7107.jpg">
            <a:hlinkClick r:id="rId20"/>
          </p:cNvPr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6713538" y="3789363"/>
            <a:ext cx="53975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84" name="Прямая соединительная линия 1083"/>
          <p:cNvCxnSpPr>
            <a:endCxn id="435237" idx="0"/>
          </p:cNvCxnSpPr>
          <p:nvPr/>
        </p:nvCxnSpPr>
        <p:spPr>
          <a:xfrm>
            <a:off x="6983413" y="4303713"/>
            <a:ext cx="134582" cy="15583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5237" name="TextBox 1087"/>
          <p:cNvSpPr txBox="1">
            <a:spLocks noChangeArrowheads="1"/>
          </p:cNvSpPr>
          <p:nvPr/>
        </p:nvSpPr>
        <p:spPr bwMode="auto">
          <a:xfrm>
            <a:off x="6571659" y="5862026"/>
            <a:ext cx="109267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12 «Средства </a:t>
            </a:r>
          </a:p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массовой </a:t>
            </a:r>
          </a:p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информации»</a:t>
            </a:r>
          </a:p>
        </p:txBody>
      </p:sp>
      <p:pic>
        <p:nvPicPr>
          <p:cNvPr id="435238" name="Picture 24" descr="http://img1.liveinternet.ru/images/attach/c/2/74/637/74637695_money_1400x1050.jpg">
            <a:hlinkClick r:id="rId22"/>
          </p:cNvPr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7289800" y="3789363"/>
            <a:ext cx="5953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94" name="Прямая соединительная линия 1093"/>
          <p:cNvCxnSpPr/>
          <p:nvPr/>
        </p:nvCxnSpPr>
        <p:spPr>
          <a:xfrm>
            <a:off x="7586663" y="4273550"/>
            <a:ext cx="0" cy="2365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5240" name="TextBox 1095"/>
          <p:cNvSpPr txBox="1">
            <a:spLocks noChangeArrowheads="1"/>
          </p:cNvSpPr>
          <p:nvPr/>
        </p:nvSpPr>
        <p:spPr bwMode="auto">
          <a:xfrm>
            <a:off x="7131050" y="4510088"/>
            <a:ext cx="175746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13 «Обслуживание </a:t>
            </a:r>
          </a:p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государственного и </a:t>
            </a:r>
          </a:p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муниципального долга»</a:t>
            </a:r>
          </a:p>
        </p:txBody>
      </p:sp>
      <p:pic>
        <p:nvPicPr>
          <p:cNvPr id="435241" name="Picture 26" descr="http://dragon-cha.ru/d/375300/d/meshochek_drakon_1.jpg">
            <a:hlinkClick r:id="rId24"/>
          </p:cNvPr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7956550" y="3789363"/>
            <a:ext cx="64770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99" name="Двойная стрелка влево/вправо 1098"/>
          <p:cNvSpPr/>
          <p:nvPr/>
        </p:nvSpPr>
        <p:spPr>
          <a:xfrm>
            <a:off x="8172450" y="4048125"/>
            <a:ext cx="215900" cy="8572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7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01" name="Прямая соединительная линия 1100"/>
          <p:cNvCxnSpPr/>
          <p:nvPr/>
        </p:nvCxnSpPr>
        <p:spPr>
          <a:xfrm>
            <a:off x="8280400" y="4324350"/>
            <a:ext cx="323850" cy="13068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5244" name="TextBox 1103"/>
          <p:cNvSpPr txBox="1">
            <a:spLocks noChangeArrowheads="1"/>
          </p:cNvSpPr>
          <p:nvPr/>
        </p:nvSpPr>
        <p:spPr bwMode="auto">
          <a:xfrm>
            <a:off x="7608906" y="5564014"/>
            <a:ext cx="15588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14 «Межбюджетные </a:t>
            </a:r>
          </a:p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трансферты </a:t>
            </a:r>
          </a:p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общего характера»</a:t>
            </a:r>
          </a:p>
        </p:txBody>
      </p:sp>
      <p:pic>
        <p:nvPicPr>
          <p:cNvPr id="435245" name="Picture 30" descr="http://www.stiebelrus.com/modules/gallery/uploads/obl1/2.jpg">
            <a:hlinkClick r:id="rId26"/>
          </p:cNvPr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1835150" y="3789363"/>
            <a:ext cx="57785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36" name="Прямая соединительная линия 1135"/>
          <p:cNvCxnSpPr>
            <a:endCxn id="435247" idx="0"/>
          </p:cNvCxnSpPr>
          <p:nvPr/>
        </p:nvCxnSpPr>
        <p:spPr>
          <a:xfrm>
            <a:off x="2160588" y="4339982"/>
            <a:ext cx="319636" cy="11634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5247" name="TextBox 1139"/>
          <p:cNvSpPr txBox="1">
            <a:spLocks noChangeArrowheads="1"/>
          </p:cNvSpPr>
          <p:nvPr/>
        </p:nvSpPr>
        <p:spPr bwMode="auto">
          <a:xfrm>
            <a:off x="1763649" y="5503415"/>
            <a:ext cx="14331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04 «Национальная </a:t>
            </a:r>
          </a:p>
          <a:p>
            <a:pPr algn="ctr"/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экономика»</a:t>
            </a:r>
          </a:p>
        </p:txBody>
      </p:sp>
      <p:sp>
        <p:nvSpPr>
          <p:cNvPr id="435248" name="Номер слайда 47"/>
          <p:cNvSpPr>
            <a:spLocks noGrp="1"/>
          </p:cNvSpPr>
          <p:nvPr>
            <p:ph type="sldNum" sz="quarter" idx="12"/>
          </p:nvPr>
        </p:nvSpPr>
        <p:spPr bwMode="auto">
          <a:xfrm>
            <a:off x="8009784" y="6356350"/>
            <a:ext cx="677016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E26C584-1218-41BD-961B-A4144921C44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ru-RU" dirty="0">
              <a:solidFill>
                <a:srgbClr val="59595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87892847"/>
              </p:ext>
            </p:extLst>
          </p:nvPr>
        </p:nvGraphicFramePr>
        <p:xfrm>
          <a:off x="395536" y="1124744"/>
          <a:ext cx="8064898" cy="5422651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564042"/>
                <a:gridCol w="3346186"/>
                <a:gridCol w="959112"/>
                <a:gridCol w="1032890"/>
                <a:gridCol w="1032890"/>
                <a:gridCol w="1129778"/>
              </a:tblGrid>
              <a:tr h="82951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Раздел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показателей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2019 год факт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2020 год факт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2021 год факт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2022 год факт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20792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</a:tr>
              <a:tr h="3742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37519,0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37919,3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47015,5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54607,0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</a:tr>
              <a:tr h="3447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Национальная экономика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21084,4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45737,7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37326,4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36830,6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</a:tr>
              <a:tr h="33488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765,4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1218,5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3229,6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6784,6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</a:tr>
              <a:tr h="3300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Образование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334586,8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304930,9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353131,0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381209,0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</a:tr>
              <a:tr h="3300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Культура и кинематография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61261,6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71623,7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64597,0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75578,2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</a:tr>
              <a:tr h="3300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Социальная политика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8127,7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6039,1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5662,5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5377,2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</a:tr>
              <a:tr h="35458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Физическая культура и спорт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192,1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87,4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2140,8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98143,9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</a:tr>
              <a:tr h="33488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Средства массовой информации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492,8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824,2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975,8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1684,7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</a:tr>
              <a:tr h="5820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5,2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2,7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</a:tr>
              <a:tr h="32358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Межбюджетные трансферты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5121,7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5064,7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4569,9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6153,0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</a:tr>
              <a:tr h="32358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Условные утвержденные расходы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</a:tr>
              <a:tr h="42232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ВСЕГО </a:t>
                      </a:r>
                      <a:r>
                        <a:rPr lang="ru-RU" sz="1400" b="1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РАСХОДОВ по бюджету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469156,8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473448,3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518649,1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666368,2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3" marR="4963" marT="4963" marB="0" anchor="b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67544" y="188640"/>
            <a:ext cx="8435939" cy="92333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16200000" scaled="0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Динамика по расходам </a:t>
            </a:r>
            <a:br>
              <a:rPr lang="ru-RU" b="1" dirty="0" smtClean="0"/>
            </a:br>
            <a:r>
              <a:rPr lang="ru-RU" b="1" dirty="0" smtClean="0"/>
              <a:t>бюджета Дергачевского муниципального района </a:t>
            </a:r>
            <a:br>
              <a:rPr lang="ru-RU" b="1" dirty="0" smtClean="0"/>
            </a:br>
            <a:r>
              <a:rPr lang="ru-RU" b="1" dirty="0" smtClean="0"/>
              <a:t>за 2019-2022 года</a:t>
            </a: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3555" name="TextBox 3"/>
          <p:cNvSpPr txBox="1">
            <a:spLocks noChangeArrowheads="1"/>
          </p:cNvSpPr>
          <p:nvPr/>
        </p:nvSpPr>
        <p:spPr bwMode="auto">
          <a:xfrm>
            <a:off x="7977188" y="784225"/>
            <a:ext cx="116681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(тыс. рублей)</a:t>
            </a:r>
          </a:p>
        </p:txBody>
      </p:sp>
      <p:sp>
        <p:nvSpPr>
          <p:cNvPr id="663556" name="TextBox 4"/>
          <p:cNvSpPr txBox="1">
            <a:spLocks noChangeArrowheads="1"/>
          </p:cNvSpPr>
          <p:nvPr/>
        </p:nvSpPr>
        <p:spPr bwMode="auto">
          <a:xfrm>
            <a:off x="8027988" y="-46038"/>
            <a:ext cx="1116012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671467" y="6449254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5E26C584-1218-41BD-961B-A4144921C44F}" type="slidenum">
              <a:rPr lang="ru-RU" sz="1400"/>
              <a:pPr/>
              <a:t>27</a:t>
            </a:fld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16237767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7251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818737334"/>
              </p:ext>
            </p:extLst>
          </p:nvPr>
        </p:nvGraphicFramePr>
        <p:xfrm>
          <a:off x="287338" y="1350963"/>
          <a:ext cx="8788400" cy="5149850"/>
        </p:xfrm>
        <a:graphic>
          <a:graphicData uri="http://schemas.openxmlformats.org/presentationml/2006/ole">
            <p:oleObj spid="_x0000_s711683" name="Worksheet" r:id="rId3" imgW="6010275" imgH="2752725" progId="Excel.Sheet.8">
              <p:embed followColorScheme="full"/>
            </p:oleObj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124743"/>
          </a:xfr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Динамика по расходам бюджета  Дергачевского муниципального района  (тыс. руб.)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8772525" y="6487051"/>
            <a:ext cx="371475" cy="365125"/>
          </a:xfrm>
        </p:spPr>
        <p:txBody>
          <a:bodyPr/>
          <a:lstStyle/>
          <a:p>
            <a:pPr>
              <a:defRPr/>
            </a:pPr>
            <a:fld id="{5E26C584-1218-41BD-961B-A4144921C44F}" type="slidenum">
              <a:rPr lang="ru-RU">
                <a:solidFill>
                  <a:schemeClr val="tx1"/>
                </a:solidFill>
              </a:rPr>
              <a:pPr>
                <a:defRPr/>
              </a:pPr>
              <a:t>28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37253" name="TextBox 5"/>
          <p:cNvSpPr txBox="1">
            <a:spLocks noChangeArrowheads="1"/>
          </p:cNvSpPr>
          <p:nvPr/>
        </p:nvSpPr>
        <p:spPr bwMode="auto">
          <a:xfrm>
            <a:off x="642938" y="1857375"/>
            <a:ext cx="1143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875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i="1" dirty="0" smtClean="0">
                <a:solidFill>
                  <a:srgbClr val="0070C0"/>
                </a:solidFill>
              </a:rPr>
              <a:t>Доля </a:t>
            </a:r>
            <a:r>
              <a:rPr lang="ru-RU" sz="2400" b="1" i="1" dirty="0">
                <a:solidFill>
                  <a:srgbClr val="0070C0"/>
                </a:solidFill>
              </a:rPr>
              <a:t>расходов </a:t>
            </a:r>
            <a:r>
              <a:rPr lang="ru-RU" sz="2400" b="1" i="1" dirty="0" smtClean="0">
                <a:solidFill>
                  <a:srgbClr val="0070C0"/>
                </a:solidFill>
              </a:rPr>
              <a:t>социального характера бюджета   </a:t>
            </a:r>
            <a:r>
              <a:rPr lang="ru-RU" sz="2400" b="1" i="1" dirty="0">
                <a:solidFill>
                  <a:srgbClr val="0070C0"/>
                </a:solidFill>
              </a:rPr>
              <a:t>Д</a:t>
            </a:r>
            <a:r>
              <a:rPr lang="ru-RU" sz="2400" b="1" i="1" dirty="0" smtClean="0">
                <a:solidFill>
                  <a:srgbClr val="0070C0"/>
                </a:solidFill>
              </a:rPr>
              <a:t>ергачевского муниципального района в  2022 году</a:t>
            </a:r>
            <a:r>
              <a:rPr lang="ru-RU" sz="2400" b="1" i="1" dirty="0">
                <a:solidFill>
                  <a:srgbClr val="0070C0"/>
                </a:solidFill>
              </a:rPr>
              <a:t/>
            </a:r>
            <a:br>
              <a:rPr lang="ru-RU" sz="2400" b="1" i="1" dirty="0">
                <a:solidFill>
                  <a:srgbClr val="0070C0"/>
                </a:solidFill>
              </a:rPr>
            </a:br>
            <a:endParaRPr lang="ru-RU" sz="2400" b="1" i="1" dirty="0">
              <a:solidFill>
                <a:srgbClr val="0070C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086AE7-D1A3-44EB-B42F-73A7584B9F58}" type="slidenum">
              <a:rPr lang="ru-RU" smtClean="0"/>
              <a:pPr>
                <a:defRPr/>
              </a:pPr>
              <a:t>29</a:t>
            </a:fld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198132449"/>
              </p:ext>
            </p:extLst>
          </p:nvPr>
        </p:nvGraphicFramePr>
        <p:xfrm>
          <a:off x="185870" y="1268760"/>
          <a:ext cx="8712968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23676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700808"/>
            <a:ext cx="4176464" cy="7994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ДОХОДЫ – поступающие, в бюджет денежные средства, за счёт взимания налогов, пошлин, платежей, кредитов,  финансовой помощи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2564904"/>
            <a:ext cx="4176464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Налоговые доходы – доходы от налогов и сборов, а также пеней и штрафов по ним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31840" y="188640"/>
            <a:ext cx="2736304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u="sng" dirty="0" smtClean="0">
                <a:solidFill>
                  <a:schemeClr val="tx1"/>
                </a:solidFill>
              </a:rPr>
              <a:t>ОСНОВНЫЕ ПОНЯТИЯ</a:t>
            </a:r>
            <a:endParaRPr lang="ru-RU" b="1" i="1" u="sng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908720"/>
            <a:ext cx="8208912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 smtClean="0"/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БЮДЖЕТ – форма образования и расходования фонда денежных средств, предназначенных для финансового обеспечения задач и функций местного самоуправления.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488" y="5286388"/>
            <a:ext cx="3384376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ДЕФИЦИТ – превышение расходов бюджета над его доходами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3212976"/>
            <a:ext cx="4176464" cy="10801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Неналоговые доходы - доходы от использования имущества, находящегося в государственной или муниципальной собственности, от продажи имущества, от платных услуг, оказываемых казенными учреждениями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4437112"/>
            <a:ext cx="4176464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Межбюджетные трансферты - это средство межбюджетного контроля, которое заключается в передаче средств из одного бюджета в другой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76056" y="2708920"/>
            <a:ext cx="3744416" cy="13681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Условно утверждаемыми (утвержденными) </a:t>
            </a:r>
            <a:r>
              <a:rPr lang="ru-RU" sz="1400" dirty="0" smtClean="0">
                <a:solidFill>
                  <a:schemeClr val="tx1"/>
                </a:solidFill>
              </a:rPr>
              <a:t>расходы - не распределенные в плановом периоде по разделам, подразделам, целевым статьям и видам расходов в ведомственной структуре расходов бюджета бюджетные ассигнования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076056" y="1700808"/>
            <a:ext cx="3744416" cy="9423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РАСХОДЫ</a:t>
            </a:r>
            <a:r>
              <a:rPr lang="ru-RU" dirty="0" smtClean="0">
                <a:solidFill>
                  <a:schemeClr val="tx1"/>
                </a:solidFill>
              </a:rPr>
              <a:t> - </a:t>
            </a:r>
            <a:r>
              <a:rPr lang="ru-RU" sz="1400" dirty="0" smtClean="0">
                <a:solidFill>
                  <a:schemeClr val="tx1"/>
                </a:solidFill>
              </a:rPr>
              <a:t>это денежные средства, направляемые на финансовое обеспечение задач и функций местного самоуправления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43808" y="6021288"/>
            <a:ext cx="3384376" cy="5040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ПРОФИЦИТ – превышение доходов  бюджета над его расходами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2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Уровень </a:t>
            </a:r>
            <a:r>
              <a:rPr lang="ru-RU" sz="22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финансирования социальной сферы Дергачевского </a:t>
            </a:r>
            <a:r>
              <a:rPr lang="ru-RU" sz="2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муниципального района   </a:t>
            </a:r>
            <a:r>
              <a:rPr lang="ru-RU" sz="22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(тыс. руб.)</a:t>
            </a:r>
            <a:br>
              <a:rPr lang="ru-RU" sz="22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086AE7-D1A3-44EB-B42F-73A7584B9F58}" type="slidenum">
              <a:rPr lang="ru-RU" smtClean="0">
                <a:solidFill>
                  <a:schemeClr val="tx1"/>
                </a:solidFill>
              </a:rPr>
              <a:pPr>
                <a:defRPr/>
              </a:pPr>
              <a:t>30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11974265"/>
              </p:ext>
            </p:extLst>
          </p:nvPr>
        </p:nvGraphicFramePr>
        <p:xfrm>
          <a:off x="251520" y="980728"/>
          <a:ext cx="4104456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xmlns="" val="1287927460"/>
              </p:ext>
            </p:extLst>
          </p:nvPr>
        </p:nvGraphicFramePr>
        <p:xfrm>
          <a:off x="4211960" y="1052736"/>
          <a:ext cx="4752528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xmlns="" val="3976818536"/>
              </p:ext>
            </p:extLst>
          </p:nvPr>
        </p:nvGraphicFramePr>
        <p:xfrm>
          <a:off x="2051720" y="4077072"/>
          <a:ext cx="4896544" cy="2780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259037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642942"/>
          </a:xfrm>
        </p:spPr>
        <p:txBody>
          <a:bodyPr/>
          <a:lstStyle/>
          <a:p>
            <a:r>
              <a:rPr lang="ru-RU" sz="1800" b="1" dirty="0" smtClean="0"/>
              <a:t>Расходы бюджета Дергачевского муниципального района за 2022 год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по разделам и подразделам классификации расходов бюджета</a:t>
            </a:r>
            <a:endParaRPr lang="ru-RU" sz="18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086AE7-D1A3-44EB-B42F-73A7584B9F58}" type="slidenum">
              <a:rPr lang="ru-RU" smtClean="0"/>
              <a:pPr>
                <a:defRPr/>
              </a:pPr>
              <a:t>31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2844" y="945120"/>
          <a:ext cx="8786873" cy="5797248"/>
        </p:xfrm>
        <a:graphic>
          <a:graphicData uri="http://schemas.openxmlformats.org/drawingml/2006/table">
            <a:tbl>
              <a:tblPr/>
              <a:tblGrid>
                <a:gridCol w="5725300"/>
                <a:gridCol w="956425"/>
                <a:gridCol w="915783"/>
                <a:gridCol w="1189365"/>
              </a:tblGrid>
              <a:tr h="187754"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608" marR="7608" marT="76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608" marR="7608" marT="76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608" marR="7608" marT="76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(тыс.руб.)</a:t>
                      </a:r>
                    </a:p>
                  </a:txBody>
                  <a:tcPr marL="7608" marR="7608" marT="76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696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</a:t>
                      </a:r>
                    </a:p>
                  </a:txBody>
                  <a:tcPr marL="7608" marR="7608" marT="76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Раздел</a:t>
                      </a:r>
                    </a:p>
                  </a:txBody>
                  <a:tcPr marL="7608" marR="7608" marT="76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Подраздел</a:t>
                      </a:r>
                    </a:p>
                  </a:txBody>
                  <a:tcPr marL="7608" marR="7608" marT="76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Сумма </a:t>
                      </a:r>
                    </a:p>
                  </a:txBody>
                  <a:tcPr marL="7608" marR="7608" marT="760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61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Общегосударственные вопросы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54 607,0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23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Функционирование высшего должностного лица субъекта Российской Федерации и муниципального образования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3 069,3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585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Функционирование законодательных (представительных) органов государственной власти и представительных органов муниципальных образований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1735,8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585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22 906,1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61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Судебная система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23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06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8 694,9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61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проведения выборов и референдумов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61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Резервные фонды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61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Другие общегосударственные вопросы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18 191,1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61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 экономика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36 830,6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61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Сельское хозяйство и рыболовство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129,8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61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Водное хозяйство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06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11 548,6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61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Дорожное хозяйство(дорожные фонды)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09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23 918,1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61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1 234,1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61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6 784,6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61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Жилищное хозяйство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434,7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61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Коммунальное хозяйство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4 620,0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61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Благоустройство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1 729,9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08" marR="7608" marT="7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642942"/>
          </a:xfrm>
        </p:spPr>
        <p:txBody>
          <a:bodyPr/>
          <a:lstStyle/>
          <a:p>
            <a:r>
              <a:rPr lang="ru-RU" sz="1800" b="1" dirty="0" smtClean="0"/>
              <a:t>Расходы бюджета Дергачевского муниципального района за 2022 год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по разделам и подразделам классификации расходов бюджета</a:t>
            </a:r>
            <a:endParaRPr lang="ru-RU" sz="18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086AE7-D1A3-44EB-B42F-73A7584B9F58}" type="slidenum">
              <a:rPr lang="ru-RU" smtClean="0"/>
              <a:pPr>
                <a:defRPr/>
              </a:pPr>
              <a:t>32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2843" y="707280"/>
          <a:ext cx="8786875" cy="5985392"/>
        </p:xfrm>
        <a:graphic>
          <a:graphicData uri="http://schemas.openxmlformats.org/drawingml/2006/table">
            <a:tbl>
              <a:tblPr/>
              <a:tblGrid>
                <a:gridCol w="5797309"/>
                <a:gridCol w="884417"/>
                <a:gridCol w="915783"/>
                <a:gridCol w="1189366"/>
              </a:tblGrid>
              <a:tr h="181635"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360" marR="7360" marT="73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360" marR="7360" marT="73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360" marR="7360" marT="73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(тыс.руб.)</a:t>
                      </a:r>
                    </a:p>
                  </a:txBody>
                  <a:tcPr marL="7360" marR="7360" marT="73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752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</a:t>
                      </a:r>
                    </a:p>
                  </a:txBody>
                  <a:tcPr marL="7360" marR="7360" marT="73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Раздел</a:t>
                      </a:r>
                    </a:p>
                  </a:txBody>
                  <a:tcPr marL="7360" marR="7360" marT="73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Подраздел</a:t>
                      </a:r>
                    </a:p>
                  </a:txBody>
                  <a:tcPr marL="7360" marR="7360" marT="73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Сумма </a:t>
                      </a:r>
                    </a:p>
                  </a:txBody>
                  <a:tcPr marL="7360" marR="7360" marT="73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81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Образование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381 209,0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81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Дошкольное образование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68 938,3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81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Общее образование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258 539,0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81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Дополнительное образование детей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17 995,9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81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Молодежная политика и оздоровление детей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1 413,8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81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образования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09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34 299,6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81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Культура, кинематография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08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75 578,2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81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Культура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08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55 057,2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81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культуры, кинематографии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08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20 520,5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81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Социальная политика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5 377,2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81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Социальное обеспечение населения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2 111,8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81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Охрана семьи и детства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3 265,4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81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98 143,9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81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Физическая культура 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331,0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81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Массовый спорт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97 812,9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81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Средства массовой информации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1 684,7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81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Периодическая печать и издательства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1 684,7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81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Обслуживание государственного и муниципального долга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Межбюджетные трансферты общего характера бюджетам субъектов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РФ и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муниципальных образований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6 153,0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63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Дотации на выравнивание бюджетной обеспеченности субъектов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РФ и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муниципальных образований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4 209,9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63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Прочие межбюджетные трансферты бюджетам субъектов Российской Федерации и муниципальных образований общего характера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1 943,1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90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ИТОГО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666 368,2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60" marR="7360" marT="7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трелка вниз 10"/>
          <p:cNvSpPr/>
          <p:nvPr/>
        </p:nvSpPr>
        <p:spPr>
          <a:xfrm>
            <a:off x="3563888" y="1556792"/>
            <a:ext cx="432047" cy="3608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508044" y="-51713"/>
            <a:ext cx="8456443" cy="101566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Распределение бюджетных ассигнований по муниципальным программам и </a:t>
            </a:r>
            <a:r>
              <a:rPr lang="ru-RU" sz="20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непрограммным</a:t>
            </a:r>
            <a:r>
              <a:rPr lang="ru-RU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направлениям расходов  </a:t>
            </a:r>
            <a:r>
              <a:rPr lang="ru-RU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бюджета </a:t>
            </a:r>
            <a:r>
              <a:rPr lang="ru-RU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Дергачевского муниципального района</a:t>
            </a:r>
            <a:endParaRPr lang="ru-RU" sz="2000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259632" y="1196752"/>
            <a:ext cx="5172075" cy="30906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87043" name="Рисунок 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916832"/>
            <a:ext cx="6130506" cy="5048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899592" y="1052736"/>
            <a:ext cx="59766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300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Bookman Old Style" pitchFamily="18" charset="0"/>
              </a:rPr>
              <a:t>Б</a:t>
            </a:r>
            <a:r>
              <a:rPr lang="ru-RU" sz="23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Bookman Old Style" pitchFamily="18" charset="0"/>
              </a:rPr>
              <a:t>юджет муниципального района</a:t>
            </a:r>
            <a:endParaRPr lang="ru-RU" sz="2300" dirty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844824"/>
            <a:ext cx="7350819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Bookman Old Style" panose="02050604050505020204" pitchFamily="18" charset="0"/>
                <a:cs typeface="+mn-cs"/>
              </a:rPr>
              <a:t>Программные и непрограммные расходы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00FF"/>
              </a:solidFill>
              <a:latin typeface="Bookman Old Style" panose="02050604050505020204" pitchFamily="18" charset="0"/>
              <a:cs typeface="+mn-cs"/>
            </a:endParaRPr>
          </a:p>
        </p:txBody>
      </p:sp>
      <p:sp>
        <p:nvSpPr>
          <p:cNvPr id="16" name="Стрелка вниз 15"/>
          <p:cNvSpPr/>
          <p:nvPr/>
        </p:nvSpPr>
        <p:spPr>
          <a:xfrm>
            <a:off x="6188071" y="2420888"/>
            <a:ext cx="472162" cy="3086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2093734" y="2420888"/>
            <a:ext cx="560170" cy="6879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7049" name="Рисунок 1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8045" y="3154942"/>
            <a:ext cx="5000059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811061" y="3068961"/>
            <a:ext cx="4685740" cy="1015663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Муниципальные программы района (16 программ) – 329197,3 т.р.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084169" y="2729522"/>
            <a:ext cx="2915790" cy="4003675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5940152" y="2780928"/>
            <a:ext cx="298484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anose="02050604050505020204" pitchFamily="18" charset="0"/>
                <a:cs typeface="+mn-cs"/>
              </a:rPr>
              <a:t>Непрограммные</a:t>
            </a: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anose="02050604050505020204" pitchFamily="18" charset="0"/>
                <a:cs typeface="+mn-cs"/>
              </a:rPr>
              <a:t> </a:t>
            </a: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anose="02050604050505020204" pitchFamily="18" charset="0"/>
                <a:cs typeface="+mn-cs"/>
              </a:rPr>
              <a:t>расходы – </a:t>
            </a: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anose="02050604050505020204" pitchFamily="18" charset="0"/>
              </a:rPr>
              <a:t>337170,9</a:t>
            </a: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anose="02050604050505020204" pitchFamily="18" charset="0"/>
                <a:cs typeface="+mn-cs"/>
              </a:rPr>
              <a:t> т.р.</a:t>
            </a: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ookman Old Style" panose="02050604050505020204" pitchFamily="18" charset="0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5742" y="4767264"/>
            <a:ext cx="1525938" cy="19271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7055" name="Рисунок 6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7704" y="4725144"/>
            <a:ext cx="2232248" cy="18954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87056" name="TextBox 11"/>
          <p:cNvSpPr txBox="1">
            <a:spLocks noChangeArrowheads="1"/>
          </p:cNvSpPr>
          <p:nvPr/>
        </p:nvSpPr>
        <p:spPr bwMode="auto">
          <a:xfrm>
            <a:off x="179512" y="4941168"/>
            <a:ext cx="146566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dirty="0">
                <a:solidFill>
                  <a:srgbClr val="FFFF00"/>
                </a:solidFill>
                <a:latin typeface="Bookman Old Style" pitchFamily="18" charset="0"/>
              </a:rPr>
              <a:t>Социальной</a:t>
            </a:r>
          </a:p>
          <a:p>
            <a:pPr algn="ctr"/>
            <a:r>
              <a:rPr lang="ru-RU" sz="1600" dirty="0">
                <a:solidFill>
                  <a:srgbClr val="FFFF00"/>
                </a:solidFill>
                <a:latin typeface="Bookman Old Style" pitchFamily="18" charset="0"/>
              </a:rPr>
              <a:t>направленности</a:t>
            </a:r>
          </a:p>
        </p:txBody>
      </p:sp>
      <p:sp>
        <p:nvSpPr>
          <p:cNvPr id="87057" name="TextBox 12"/>
          <p:cNvSpPr txBox="1">
            <a:spLocks noChangeArrowheads="1"/>
          </p:cNvSpPr>
          <p:nvPr/>
        </p:nvSpPr>
        <p:spPr bwMode="auto">
          <a:xfrm>
            <a:off x="2339752" y="4797152"/>
            <a:ext cx="160793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FFFF00"/>
                </a:solidFill>
                <a:latin typeface="Bookman Old Style" pitchFamily="18" charset="0"/>
              </a:rPr>
              <a:t>Обеспечение</a:t>
            </a:r>
          </a:p>
          <a:p>
            <a:pPr algn="ctr"/>
            <a:r>
              <a:rPr lang="ru-RU" sz="1600" dirty="0">
                <a:solidFill>
                  <a:srgbClr val="FFFF00"/>
                </a:solidFill>
                <a:latin typeface="Bookman Old Style" pitchFamily="18" charset="0"/>
              </a:rPr>
              <a:t>безопасных</a:t>
            </a:r>
          </a:p>
          <a:p>
            <a:pPr algn="ctr"/>
            <a:r>
              <a:rPr lang="ru-RU" sz="1600" dirty="0">
                <a:solidFill>
                  <a:srgbClr val="FFFF00"/>
                </a:solidFill>
                <a:latin typeface="Bookman Old Style" pitchFamily="18" charset="0"/>
              </a:rPr>
              <a:t>условий</a:t>
            </a:r>
          </a:p>
          <a:p>
            <a:pPr algn="ctr"/>
            <a:r>
              <a:rPr lang="ru-RU" sz="1600" dirty="0" smtClean="0">
                <a:solidFill>
                  <a:srgbClr val="FFFF00"/>
                </a:solidFill>
                <a:latin typeface="Bookman Old Style" pitchFamily="18" charset="0"/>
              </a:rPr>
              <a:t>жизнедеятельности</a:t>
            </a:r>
            <a:endParaRPr lang="ru-RU" sz="16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pic>
        <p:nvPicPr>
          <p:cNvPr id="87059" name="Рисунок 14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4725144"/>
            <a:ext cx="1512167" cy="18859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87060" name="TextBox 23"/>
          <p:cNvSpPr txBox="1">
            <a:spLocks noChangeArrowheads="1"/>
          </p:cNvSpPr>
          <p:nvPr/>
        </p:nvSpPr>
        <p:spPr bwMode="auto">
          <a:xfrm>
            <a:off x="4499992" y="5157192"/>
            <a:ext cx="13192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FFFF00"/>
                </a:solidFill>
                <a:latin typeface="Bookman Old Style" pitchFamily="18" charset="0"/>
              </a:rPr>
              <a:t>Общего</a:t>
            </a:r>
          </a:p>
          <a:p>
            <a:pPr algn="ctr"/>
            <a:r>
              <a:rPr lang="ru-RU" sz="1600" dirty="0">
                <a:solidFill>
                  <a:srgbClr val="FFFF00"/>
                </a:solidFill>
                <a:latin typeface="Bookman Old Style" pitchFamily="18" charset="0"/>
              </a:rPr>
              <a:t>характера</a:t>
            </a:r>
          </a:p>
        </p:txBody>
      </p:sp>
      <p:pic>
        <p:nvPicPr>
          <p:cNvPr id="87061" name="Рисунок 2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32040" y="4005064"/>
            <a:ext cx="4524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63" name="Рисунок 30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15816" y="4005064"/>
            <a:ext cx="452438" cy="751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64" name="TextBox 4"/>
          <p:cNvSpPr txBox="1">
            <a:spLocks noChangeArrowheads="1"/>
          </p:cNvSpPr>
          <p:nvPr/>
        </p:nvSpPr>
        <p:spPr bwMode="auto">
          <a:xfrm>
            <a:off x="179512" y="6021288"/>
            <a:ext cx="15883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chemeClr val="bg1"/>
                </a:solidFill>
                <a:latin typeface="Calibri" pitchFamily="34" charset="0"/>
              </a:rPr>
              <a:t>9 программ</a:t>
            </a:r>
            <a:endParaRPr lang="ru-RU" i="1" dirty="0">
              <a:latin typeface="Calibri" pitchFamily="34" charset="0"/>
            </a:endParaRPr>
          </a:p>
        </p:txBody>
      </p:sp>
      <p:sp>
        <p:nvSpPr>
          <p:cNvPr id="87065" name="TextBox 17"/>
          <p:cNvSpPr txBox="1">
            <a:spLocks noChangeArrowheads="1"/>
          </p:cNvSpPr>
          <p:nvPr/>
        </p:nvSpPr>
        <p:spPr bwMode="auto">
          <a:xfrm>
            <a:off x="2411760" y="6165304"/>
            <a:ext cx="13668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 dirty="0">
                <a:solidFill>
                  <a:schemeClr val="bg1"/>
                </a:solidFill>
                <a:latin typeface="Calibri" pitchFamily="34" charset="0"/>
              </a:rPr>
              <a:t>6</a:t>
            </a:r>
            <a:r>
              <a:rPr lang="ru-RU" i="1" dirty="0" smtClean="0">
                <a:solidFill>
                  <a:schemeClr val="bg1"/>
                </a:solidFill>
                <a:latin typeface="Calibri" pitchFamily="34" charset="0"/>
              </a:rPr>
              <a:t> программ</a:t>
            </a:r>
            <a:endParaRPr lang="ru-RU" i="1" dirty="0">
              <a:latin typeface="Calibri" pitchFamily="34" charset="0"/>
            </a:endParaRPr>
          </a:p>
        </p:txBody>
      </p:sp>
      <p:sp>
        <p:nvSpPr>
          <p:cNvPr id="87067" name="TextBox 24"/>
          <p:cNvSpPr txBox="1">
            <a:spLocks noChangeArrowheads="1"/>
          </p:cNvSpPr>
          <p:nvPr/>
        </p:nvSpPr>
        <p:spPr bwMode="auto">
          <a:xfrm>
            <a:off x="4427984" y="6093296"/>
            <a:ext cx="15501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chemeClr val="bg1"/>
                </a:solidFill>
                <a:latin typeface="Calibri" pitchFamily="34" charset="0"/>
              </a:rPr>
              <a:t>2 программа</a:t>
            </a:r>
            <a:endParaRPr lang="ru-RU" i="1" dirty="0">
              <a:latin typeface="Calibri" pitchFamily="34" charset="0"/>
            </a:endParaRPr>
          </a:p>
        </p:txBody>
      </p:sp>
      <p:sp>
        <p:nvSpPr>
          <p:cNvPr id="87068" name="TextBox 25"/>
          <p:cNvSpPr txBox="1">
            <a:spLocks noChangeArrowheads="1"/>
          </p:cNvSpPr>
          <p:nvPr/>
        </p:nvSpPr>
        <p:spPr bwMode="auto">
          <a:xfrm>
            <a:off x="6228184" y="3645024"/>
            <a:ext cx="2637234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chemeClr val="bg1"/>
                </a:solidFill>
                <a:latin typeface="Bookman Old Style" pitchFamily="18" charset="0"/>
              </a:rPr>
              <a:t>1.Непрограммные расходы на содержание органов местного самоуправления (ОМСУ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) </a:t>
            </a:r>
            <a:r>
              <a:rPr lang="ru-RU" sz="1400" dirty="0">
                <a:solidFill>
                  <a:schemeClr val="bg1"/>
                </a:solidFill>
                <a:latin typeface="Bookman Old Style" pitchFamily="18" charset="0"/>
              </a:rPr>
              <a:t>и казенных учреждений по обеспечению деятельности 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ОМСУ</a:t>
            </a:r>
            <a:endParaRPr lang="ru-RU" sz="1400" dirty="0">
              <a:solidFill>
                <a:schemeClr val="bg1"/>
              </a:solidFill>
              <a:latin typeface="Bookman Old Style" pitchFamily="18" charset="0"/>
            </a:endParaRPr>
          </a:p>
          <a:p>
            <a:pPr algn="just"/>
            <a:r>
              <a:rPr lang="ru-RU" sz="1400" dirty="0">
                <a:solidFill>
                  <a:schemeClr val="bg1"/>
                </a:solidFill>
                <a:latin typeface="Bookman Old Style" pitchFamily="18" charset="0"/>
              </a:rPr>
              <a:t>2.Непрограммные расходы за счет субвенций поступивших из вышестоящих бюджетов на выполнение переданных 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полномочий</a:t>
            </a:r>
            <a:endParaRPr lang="ru-RU" sz="1600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87069" name="Рисунок 26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4247" y="3999492"/>
            <a:ext cx="453628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2" descr="C:\Users\Администратор\Downloads\бюдж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12446" y="898254"/>
            <a:ext cx="2240651" cy="164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601071" y="6456198"/>
            <a:ext cx="3545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5E26C584-1218-41BD-961B-A4144921C44F}" type="slidenum">
              <a:rPr lang="ru-RU" sz="1200"/>
              <a:pPr/>
              <a:t>33</a:t>
            </a:fld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xmlns="" val="135827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9654" y="387884"/>
            <a:ext cx="2364113" cy="1876344"/>
          </a:xfrm>
          <a:prstGeom prst="rect">
            <a:avLst/>
          </a:prstGeom>
          <a:ln>
            <a:noFill/>
          </a:ln>
          <a:effectLst>
            <a:glow rad="228600">
              <a:srgbClr val="5B9BD5">
                <a:alpha val="40000"/>
              </a:srgb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89090" name="Рисунок 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4569" y="0"/>
            <a:ext cx="3069431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2" name="Рисунок 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53779" y="141289"/>
            <a:ext cx="4934445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51520" y="764788"/>
            <a:ext cx="20882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+mn-cs"/>
              </a:rPr>
              <a:t>Социальной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+mn-cs"/>
              </a:rPr>
              <a:t>направленности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03848" y="548680"/>
            <a:ext cx="244827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+mn-cs"/>
              </a:rPr>
              <a:t>Обеспечение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+mn-cs"/>
              </a:rPr>
              <a:t>безопасных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+mn-cs"/>
              </a:rPr>
              <a:t>условий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+mn-cs"/>
              </a:rPr>
              <a:t>жизнедеятельности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20272" y="836712"/>
            <a:ext cx="15335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+mn-cs"/>
              </a:rPr>
              <a:t>Общего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+mn-cs"/>
              </a:rPr>
              <a:t>характера</a:t>
            </a:r>
          </a:p>
        </p:txBody>
      </p:sp>
      <p:graphicFrame>
        <p:nvGraphicFramePr>
          <p:cNvPr id="89174" name="Group 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54668491"/>
              </p:ext>
            </p:extLst>
          </p:nvPr>
        </p:nvGraphicFramePr>
        <p:xfrm>
          <a:off x="123826" y="2392364"/>
          <a:ext cx="2359942" cy="4426475"/>
        </p:xfrm>
        <a:graphic>
          <a:graphicData uri="http://schemas.openxmlformats.org/drawingml/2006/table">
            <a:tbl>
              <a:tblPr/>
              <a:tblGrid>
                <a:gridCol w="2359942"/>
              </a:tblGrid>
              <a:tr h="504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«Развитие  образования ДМР» - 95498,1тр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F7"/>
                    </a:solidFill>
                  </a:tcPr>
                </a:tc>
              </a:tr>
              <a:tr h="504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«Организация отдыха детей  в каникулярное время» - 945,0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13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«Культура  ДР» - 74558,5тр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</a:tr>
              <a:tr h="5309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«Комплектование книжных фондов библиотек МО» - 162,7тр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F7"/>
                    </a:solidFill>
                  </a:tcPr>
                </a:tc>
              </a:tr>
              <a:tr h="5219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«Развитие физической культуры и спорта» - 98143,9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52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«Молодежь» - 201,9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04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«Обеспечение жильем  молодых семей на территории Дергачевского МР» -746,3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04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«Патриотическое воспитание молодежи ДР» - 14,8тр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F7"/>
                    </a:solidFill>
                  </a:tcPr>
                </a:tc>
              </a:tr>
              <a:tr h="504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«Развитие МАУ ДООЛ «Солнечный» - 252,1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90639275"/>
              </p:ext>
            </p:extLst>
          </p:nvPr>
        </p:nvGraphicFramePr>
        <p:xfrm>
          <a:off x="2627784" y="2420890"/>
          <a:ext cx="3888432" cy="331229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888432"/>
              </a:tblGrid>
              <a:tr h="7200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«Капитальный ремонт, ремонт автомобильных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дорог общего пользования населенных пунктов Дергачевского МР СО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 - 16836,4 </a:t>
                      </a:r>
                      <a:r>
                        <a:rPr lang="ru-R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«Энергосбережение и повышение энергетической эффективности ДМР» - 4447,0 </a:t>
                      </a:r>
                      <a:r>
                        <a:rPr lang="ru-R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</a:tr>
              <a:tr h="6445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«Снижение рисков и смягчение последствий ЧС в ДМР» - 1893,1 </a:t>
                      </a:r>
                      <a:r>
                        <a:rPr lang="ru-R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</a:tr>
              <a:tr h="4547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«Профилактика терроризма и экстремизма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территории Дергачевского МР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 - 16,0 </a:t>
                      </a:r>
                      <a:r>
                        <a:rPr lang="ru-RU" sz="12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</a:tr>
              <a:tr h="1223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</a:tr>
              <a:tr h="52684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«Программа комплексного развития транспортной инфраструктуры 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ДМР СО» - 26789,1 </a:t>
                      </a:r>
                      <a:r>
                        <a:rPr lang="ru-RU" sz="12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</a:t>
                      </a:r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29676587"/>
              </p:ext>
            </p:extLst>
          </p:nvPr>
        </p:nvGraphicFramePr>
        <p:xfrm>
          <a:off x="6732240" y="2420888"/>
          <a:ext cx="2327329" cy="95235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27329"/>
              </a:tblGrid>
              <a:tr h="952353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«Обеспечение эффективности деятельности ОМСУ ДМР» - 7923,1 </a:t>
                      </a:r>
                      <a:r>
                        <a:rPr lang="ru-R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8702854" y="6488668"/>
            <a:ext cx="3545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5E26C584-1218-41BD-961B-A4144921C44F}" type="slidenum">
              <a:rPr lang="ru-RU" sz="1200"/>
              <a:pPr/>
              <a:t>34</a:t>
            </a:fld>
            <a:endParaRPr lang="ru-RU" sz="1200" dirty="0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29676587"/>
              </p:ext>
            </p:extLst>
          </p:nvPr>
        </p:nvGraphicFramePr>
        <p:xfrm>
          <a:off x="6660232" y="3573016"/>
          <a:ext cx="2327329" cy="95235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27329"/>
              </a:tblGrid>
              <a:tr h="952353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«Проведение комплексных кадастровых работ на территории  ДМР» - 769,3 </a:t>
                      </a:r>
                      <a:r>
                        <a:rPr lang="ru-R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5564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914582" y="281154"/>
            <a:ext cx="7561212" cy="419100"/>
          </a:xfrm>
        </p:spPr>
        <p:txBody>
          <a:bodyPr/>
          <a:lstStyle/>
          <a:p>
            <a:pPr algn="ctr" eaLnBrk="1" hangingPunct="1"/>
            <a:r>
              <a:rPr lang="ru-RU" alt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Муниципальная программа  «Развитие  образования Дергачевского муниципального района» за 2022 год</a:t>
            </a:r>
          </a:p>
        </p:txBody>
      </p:sp>
      <p:graphicFrame>
        <p:nvGraphicFramePr>
          <p:cNvPr id="13" name="Объект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17069776"/>
              </p:ext>
            </p:extLst>
          </p:nvPr>
        </p:nvGraphicFramePr>
        <p:xfrm>
          <a:off x="2339752" y="886963"/>
          <a:ext cx="6540394" cy="1290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728"/>
                <a:gridCol w="966902"/>
                <a:gridCol w="910026"/>
                <a:gridCol w="852738"/>
              </a:tblGrid>
              <a:tr h="339000"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План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Исполнение 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% исполнения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1101">
                <a:tc>
                  <a:txBody>
                    <a:bodyPr/>
                    <a:lstStyle/>
                    <a:p>
                      <a:pPr marL="203200" marR="0" lvl="0" indent="0" algn="ctr" defTabSz="914400" rtl="0" eaLnBrk="1" fontAlgn="auto" latinLnBrk="0" hangingPunct="1">
                        <a:lnSpc>
                          <a:spcPts val="218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+mn-ea"/>
                          <a:cs typeface="+mn-cs"/>
                        </a:rPr>
                        <a:t>Ресурсное обеспечение реализации муниципальной программы, тыс.руб.</a:t>
                      </a:r>
                      <a:endParaRPr kumimoji="0" lang="ru-RU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105047,91</a:t>
                      </a:r>
                      <a:endParaRPr lang="ru-RU" sz="1200" b="1" dirty="0"/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95498,1</a:t>
                      </a:r>
                      <a:endParaRPr lang="ru-RU" sz="1200" b="1" dirty="0"/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90,9</a:t>
                      </a:r>
                      <a:endParaRPr lang="ru-RU" sz="1200" b="1" dirty="0"/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Объект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02761370"/>
              </p:ext>
            </p:extLst>
          </p:nvPr>
        </p:nvGraphicFramePr>
        <p:xfrm>
          <a:off x="183451" y="2163454"/>
          <a:ext cx="8873987" cy="43432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1256"/>
                <a:gridCol w="4772731"/>
              </a:tblGrid>
              <a:tr h="278704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Важнейшие целевые показатели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Достигнутые результаты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6762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Цель муниципальной программы: Повышение доступности и качества образования и обеспечение его соответствия запросам населения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7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Увеличение охвата в дошкольные образовательные организации детей  в возрасте от 3 до 7 лет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Удельный вес школьников, обучающихся по федеральным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государственным образовательным стандартам – 100% с 1-9 классы,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опережающем режиме - обучающихся 10-11 классов (МОУ «СОШ №1 р.п.Дергачи», МОУ «СОШ №2 р.п.Дергачи»), составляет 72 % от общего количества обучающихся 10 класса и 49% от общего количества обучающихся средней школы.</a:t>
                      </a:r>
                    </a:p>
                    <a:p>
                      <a:pPr algn="just"/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73% детей в возрасте от 5 до 18 лет охвачены дополнительными общеобразовательными программами, в том числе дополнительными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общеразвивающими программами технической и естественно – научной направленности до 15%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</a:t>
                      </a:r>
                    </a:p>
                    <a:p>
                      <a:pPr algn="just"/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1200" u="sng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/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Увеличилось количество педагогов, принявших участие в творческих конкурсах педагогического мастерства.</a:t>
                      </a:r>
                    </a:p>
                    <a:p>
                      <a:pPr algn="just"/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 всех  ОО созданы условия соответствующие требованиям федеральных государственных образовательных стандартов, обеспечение условий для получения качественного образования .</a:t>
                      </a:r>
                    </a:p>
                    <a:p>
                      <a:pPr algn="just"/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14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Переход на обучение по общеобразовательным программам, соответствующим требованиям федеральных государственных образовательных стандартов, обучающихся 1-9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классов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7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Привлечение в общеобразовательные организации молодых педагогов 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14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Увеличение удельного веса детей, охваченных образовательными программами дополнительного образования детей, в общей численности детей и подростков в возрасте 5-18 лет 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48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Выявление и развитие способностей одаренных детей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892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Увеличение количества детей и молодежи, участвующих в различных мероприятиях по гражданско-патриотическому и военно-патриотическому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6950" name="Picture 76" descr="C:\Documents and Settings\podtyagina-on\Мои документы\Мои рисунки\thCAHIB2XX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1773090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702854" y="6488668"/>
            <a:ext cx="3545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5E26C584-1218-41BD-961B-A4144921C44F}" type="slidenum">
              <a:rPr lang="ru-RU" sz="1200"/>
              <a:pPr/>
              <a:t>35</a:t>
            </a:fld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xmlns="" val="172203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914582" y="281154"/>
            <a:ext cx="7561212" cy="4191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Муниципальная программа  </a:t>
            </a:r>
            <a:r>
              <a:rPr lang="ru-RU" altLang="ru-RU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«Развитие </a:t>
            </a:r>
            <a:r>
              <a:rPr lang="ru-RU" alt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муниципального автономного учреждения «ДООЛ «Солнечный» за 2022 год</a:t>
            </a:r>
          </a:p>
        </p:txBody>
      </p:sp>
      <p:graphicFrame>
        <p:nvGraphicFramePr>
          <p:cNvPr id="13" name="Объект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24027602"/>
              </p:ext>
            </p:extLst>
          </p:nvPr>
        </p:nvGraphicFramePr>
        <p:xfrm>
          <a:off x="2339752" y="1052735"/>
          <a:ext cx="6540393" cy="1290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727"/>
                <a:gridCol w="966902"/>
                <a:gridCol w="910026"/>
                <a:gridCol w="852738"/>
              </a:tblGrid>
              <a:tr h="339000"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План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Исполнение 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% исполнения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1101">
                <a:tc>
                  <a:txBody>
                    <a:bodyPr/>
                    <a:lstStyle/>
                    <a:p>
                      <a:pPr marL="203200" marR="0" lvl="0" indent="0" algn="ctr" defTabSz="914400" rtl="0" eaLnBrk="1" fontAlgn="auto" latinLnBrk="0" hangingPunct="1">
                        <a:lnSpc>
                          <a:spcPts val="218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+mn-ea"/>
                          <a:cs typeface="+mn-cs"/>
                        </a:rPr>
                        <a:t>Ресурсное обеспечение реализации муниципальной программы, тыс.руб.</a:t>
                      </a:r>
                      <a:endParaRPr kumimoji="0" lang="ru-RU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252,1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252,1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Объект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567097021"/>
              </p:ext>
            </p:extLst>
          </p:nvPr>
        </p:nvGraphicFramePr>
        <p:xfrm>
          <a:off x="468311" y="2564902"/>
          <a:ext cx="8411835" cy="4062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03183"/>
                <a:gridCol w="3108652"/>
              </a:tblGrid>
              <a:tr h="84203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Важнейшие целевые показатели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Достигнутые результаты</a:t>
                      </a:r>
                      <a:endParaRPr lang="ru-RU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9471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Цель программы: создание комфортных условий для отдыха, качественного оздоровления детей и подростков</a:t>
                      </a: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99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рост численности детей, отдохнувших в МАУ ДООЛ «Солнечный»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В 2022 году МАУ «ДООЛ «Солнечный» деятельность не осуществлял</a:t>
                      </a:r>
                      <a:endParaRPr lang="ru-RU" sz="1200" baseline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/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553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Увеличение количества отремонтированных жилых корпусов, объектов жизнеобеспечения, объектов культурно -досугового типа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  <a:tr h="15853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обеспечение мебелью, современным оборудованием, спортивным инвентарем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8702854" y="6488668"/>
            <a:ext cx="3545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5E26C584-1218-41BD-961B-A4144921C44F}" type="slidenum">
              <a:rPr lang="ru-RU" sz="1200"/>
              <a:pPr/>
              <a:t>36</a:t>
            </a:fld>
            <a:endParaRPr lang="ru-RU" sz="1200" dirty="0"/>
          </a:p>
        </p:txBody>
      </p:sp>
      <p:pic>
        <p:nvPicPr>
          <p:cNvPr id="10" name="Picture 2" descr="C:\Documents and Settings\Korotenkova\Мои документы\Мои рисунки\A8Cx6qsJPsw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9911" y="867602"/>
            <a:ext cx="1755442" cy="1556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1566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914582" y="281154"/>
            <a:ext cx="7561212" cy="4191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Муниципальная программа  «Проведение комплексных кадастровых работ на территории Дергачевского муниципального района» за 2022 год</a:t>
            </a:r>
          </a:p>
        </p:txBody>
      </p:sp>
      <p:graphicFrame>
        <p:nvGraphicFramePr>
          <p:cNvPr id="13" name="Объект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24027602"/>
              </p:ext>
            </p:extLst>
          </p:nvPr>
        </p:nvGraphicFramePr>
        <p:xfrm>
          <a:off x="2339752" y="1052735"/>
          <a:ext cx="6540393" cy="1290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727"/>
                <a:gridCol w="966902"/>
                <a:gridCol w="910026"/>
                <a:gridCol w="852738"/>
              </a:tblGrid>
              <a:tr h="339000"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План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Исполнение 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% исполнения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1101">
                <a:tc>
                  <a:txBody>
                    <a:bodyPr/>
                    <a:lstStyle/>
                    <a:p>
                      <a:pPr marL="203200" marR="0" lvl="0" indent="0" algn="ctr" defTabSz="914400" rtl="0" eaLnBrk="1" fontAlgn="auto" latinLnBrk="0" hangingPunct="1">
                        <a:lnSpc>
                          <a:spcPts val="218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+mn-ea"/>
                          <a:cs typeface="+mn-cs"/>
                        </a:rPr>
                        <a:t>Ресурсное обеспечение реализации муниципальной программы, тыс.руб.</a:t>
                      </a:r>
                      <a:endParaRPr kumimoji="0" lang="ru-RU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769,3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769,3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Объект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567097021"/>
              </p:ext>
            </p:extLst>
          </p:nvPr>
        </p:nvGraphicFramePr>
        <p:xfrm>
          <a:off x="467544" y="3140968"/>
          <a:ext cx="8411835" cy="288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03183"/>
                <a:gridCol w="3108652"/>
              </a:tblGrid>
              <a:tr h="657198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Важнейшие целевые показатели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Достигнутые результаты</a:t>
                      </a:r>
                      <a:endParaRPr lang="ru-RU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88819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Цель программы: </a:t>
                      </a:r>
                      <a:r>
                        <a:rPr lang="ru-RU" sz="1200" dirty="0" smtClean="0"/>
                        <a:t>Повышение эффективности и прозрачности управления и распоряжения земельными участками</a:t>
                      </a:r>
                      <a:endParaRPr kumimoji="0" lang="ru-RU" sz="12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430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/>
                        <a:t>Количество внесенных в Единый государственный реестр недвижимости сведений о границах земельных участков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Планируется внести </a:t>
                      </a:r>
                      <a:r>
                        <a:rPr lang="ru-RU" sz="120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371 объект</a:t>
                      </a:r>
                      <a:endParaRPr lang="ru-RU" sz="1200" baseline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/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912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/>
                        <a:t>Количество внесенных в Единый государственный реестр недвижимости сведений об объектах недвижимости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8702854" y="6488668"/>
            <a:ext cx="3545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5E26C584-1218-41BD-961B-A4144921C44F}" type="slidenum">
              <a:rPr lang="ru-RU" sz="1200"/>
              <a:pPr/>
              <a:t>37</a:t>
            </a:fld>
            <a:endParaRPr lang="ru-RU" sz="1200" dirty="0"/>
          </a:p>
        </p:txBody>
      </p:sp>
      <p:pic>
        <p:nvPicPr>
          <p:cNvPr id="7" name="Рисунок 6" descr="3d-1024x1024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836712"/>
            <a:ext cx="2304256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1566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914582" y="281154"/>
            <a:ext cx="7561212" cy="419100"/>
          </a:xfrm>
        </p:spPr>
        <p:txBody>
          <a:bodyPr/>
          <a:lstStyle/>
          <a:p>
            <a:pPr eaLnBrk="1" hangingPunct="1"/>
            <a:r>
              <a:rPr lang="ru-RU" alt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Муниципальная программа  </a:t>
            </a:r>
            <a:r>
              <a:rPr lang="ru-RU" altLang="ru-RU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«Культура  </a:t>
            </a:r>
            <a:r>
              <a:rPr lang="ru-RU" alt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Дергачевского  района» </a:t>
            </a:r>
            <a:br>
              <a:rPr lang="ru-RU" alt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2022 год</a:t>
            </a:r>
          </a:p>
        </p:txBody>
      </p:sp>
      <p:graphicFrame>
        <p:nvGraphicFramePr>
          <p:cNvPr id="13" name="Объект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98361618"/>
              </p:ext>
            </p:extLst>
          </p:nvPr>
        </p:nvGraphicFramePr>
        <p:xfrm>
          <a:off x="2843809" y="1052734"/>
          <a:ext cx="6085909" cy="15121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2031"/>
                <a:gridCol w="839635"/>
                <a:gridCol w="979575"/>
                <a:gridCol w="1104668"/>
              </a:tblGrid>
              <a:tr h="510519"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План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Исполнение 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% исполнения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01650">
                <a:tc>
                  <a:txBody>
                    <a:bodyPr/>
                    <a:lstStyle/>
                    <a:p>
                      <a:pPr marL="203200" marR="0" lvl="0" indent="0" algn="ctr" defTabSz="914400" rtl="0" eaLnBrk="1" fontAlgn="auto" latinLnBrk="0" hangingPunct="1">
                        <a:lnSpc>
                          <a:spcPts val="218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+mn-ea"/>
                          <a:cs typeface="+mn-cs"/>
                        </a:rPr>
                        <a:t>Ресурсное обеспечение реализации муниципальной программы, тыс.руб.</a:t>
                      </a:r>
                      <a:endParaRPr kumimoji="0" lang="ru-RU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79032,01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74558,5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94,3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Объект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135722267"/>
              </p:ext>
            </p:extLst>
          </p:nvPr>
        </p:nvGraphicFramePr>
        <p:xfrm>
          <a:off x="468311" y="2708923"/>
          <a:ext cx="8411835" cy="39182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03183"/>
                <a:gridCol w="3108652"/>
              </a:tblGrid>
              <a:tr h="334199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Важнейшие целевые показатели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Достигнутые результаты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0158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Цель программы: Создание условий для сохранения культурного потенциала и культурного наследия района, поддержка многообразия культурной жизни, культурных  инноваций, создание  равных возможностей доступа к культурным ценностям для жителей района и представителей разных  социальных групп, модернизация отрасли</a:t>
                      </a: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867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Расширение возможностей для развития культуры и кино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Произведён ремонт СДК с. Новоросляевка, текущие ремонты  Центрального Дома культуры, фасад здания Центральной библиотеки. Проводится работа по сохранности и ремонту библиотечного фонда. Ведётся работа по формированию музейной коллекции, проводятся экскурсии в музее, текущий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 ремонт помещений музея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.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867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Сохранение и развитие кадрового потенциала  района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  <a:tr h="6867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Пополнение материально-технической базы учреждений культуры и кино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  <a:tr h="7222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Эффективное сохранение и использование культурного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наследия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8702854" y="6488668"/>
            <a:ext cx="3545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5E26C584-1218-41BD-961B-A4144921C44F}" type="slidenum">
              <a:rPr lang="ru-RU" sz="1200"/>
              <a:pPr/>
              <a:t>38</a:t>
            </a:fld>
            <a:endParaRPr lang="ru-RU" sz="1200" dirty="0"/>
          </a:p>
        </p:txBody>
      </p:sp>
      <p:pic>
        <p:nvPicPr>
          <p:cNvPr id="9" name="Picture 73" descr="C:\Documents and Settings\podtyagina-on\Мои документы\Мои рисунки\thCAWUB76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050" y="850106"/>
            <a:ext cx="1918742" cy="1714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306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914582" y="281154"/>
            <a:ext cx="7561212" cy="419100"/>
          </a:xfrm>
        </p:spPr>
        <p:txBody>
          <a:bodyPr/>
          <a:lstStyle/>
          <a:p>
            <a:pPr eaLnBrk="1" hangingPunct="1"/>
            <a:r>
              <a:rPr lang="ru-RU" alt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Муниципальная программа  </a:t>
            </a:r>
            <a:r>
              <a:rPr lang="ru-RU" altLang="ru-RU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«Комплектование книжных фондов библиотек </a:t>
            </a:r>
            <a:r>
              <a:rPr lang="ru-RU" alt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муниципальных образований   Дергачевского муниципального  района» </a:t>
            </a:r>
            <a:br>
              <a:rPr lang="ru-RU" alt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2022 год</a:t>
            </a:r>
          </a:p>
        </p:txBody>
      </p:sp>
      <p:graphicFrame>
        <p:nvGraphicFramePr>
          <p:cNvPr id="13" name="Объект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68500933"/>
              </p:ext>
            </p:extLst>
          </p:nvPr>
        </p:nvGraphicFramePr>
        <p:xfrm>
          <a:off x="2843809" y="1052735"/>
          <a:ext cx="6036338" cy="1537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7042"/>
                <a:gridCol w="892385"/>
                <a:gridCol w="839892"/>
                <a:gridCol w="787019"/>
              </a:tblGrid>
              <a:tr h="327110"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План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Исполнение 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% исполнения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97028">
                <a:tc>
                  <a:txBody>
                    <a:bodyPr/>
                    <a:lstStyle/>
                    <a:p>
                      <a:pPr marL="203200" marR="0" lvl="0" indent="0" algn="ctr" defTabSz="914400" rtl="0" eaLnBrk="1" fontAlgn="auto" latinLnBrk="0" hangingPunct="1">
                        <a:lnSpc>
                          <a:spcPts val="218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+mn-ea"/>
                          <a:cs typeface="+mn-cs"/>
                        </a:rPr>
                        <a:t>Ресурсное обеспечение реализации муниципальной программы, тыс.руб.</a:t>
                      </a:r>
                      <a:endParaRPr kumimoji="0" lang="ru-RU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162,7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162,7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Объект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56255246"/>
              </p:ext>
            </p:extLst>
          </p:nvPr>
        </p:nvGraphicFramePr>
        <p:xfrm>
          <a:off x="468311" y="2636913"/>
          <a:ext cx="8411835" cy="38517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03183"/>
                <a:gridCol w="3108652"/>
              </a:tblGrid>
              <a:tr h="62899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Важнейшие целевые показатели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Достигнутые результаты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87936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Цель программы: обновление и пополнение библиотечных    фондов, составляющих духовное и материальное богатство для  обеспечения прав граждан на доступ к культурным ценностям и информационным ресурсам.</a:t>
                      </a: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07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Частичное обновление книжного фонда библиотек, улучшение его качественного состояния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Обновление книжного фонда производится за счёт выделенных денежных средств и переданных в дар книг.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607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Приобретения новых книг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 smtClean="0"/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  <a:tr h="8133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Увеличение читательской активности и удовлетворение читательского спроса жителей Дергачевского муниципального района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 smtClean="0"/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8702854" y="6488668"/>
            <a:ext cx="3545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5E26C584-1218-41BD-961B-A4144921C44F}" type="slidenum">
              <a:rPr lang="ru-RU" sz="1200"/>
              <a:pPr/>
              <a:t>39</a:t>
            </a:fld>
            <a:endParaRPr lang="ru-RU" sz="12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89911" y="980728"/>
            <a:ext cx="2237873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675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523220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00000" scaled="0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908720"/>
            <a:ext cx="8569325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Бюджетный кодекс Российской Федерации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6875" y="1638649"/>
            <a:ext cx="1943100" cy="9541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Часть 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I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Общие положения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75163" y="1638650"/>
            <a:ext cx="2184400" cy="9541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Часть I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II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Бюджетные процесс в  Российской Федерации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41563" y="1638650"/>
            <a:ext cx="2133600" cy="9541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Часть I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I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Бюджетная система Российской Федерации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59562" y="1638651"/>
            <a:ext cx="2306637" cy="9541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Часть I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V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Бюджетные нарушения и бюджетные меры принуждения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5288" y="2592758"/>
            <a:ext cx="1946275" cy="9541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Структура бюджетного законодательства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39975" y="2592756"/>
            <a:ext cx="2193925" cy="9541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Структура бюджетной системы Российской Федерации и бюджетной классификации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464051" y="2592758"/>
            <a:ext cx="2195512" cy="9541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Стадии бюджетного процесса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69088" y="2592758"/>
            <a:ext cx="2297112" cy="9541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Бюджетные нарушения и их виды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5288" y="3546865"/>
            <a:ext cx="1946275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Общие понятия и термины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341563" y="3546866"/>
            <a:ext cx="2192337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Принципы бюджетной системы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64050" y="3546865"/>
            <a:ext cx="2205038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Полномочия участников бюджетного процесса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659562" y="3546865"/>
            <a:ext cx="2305051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Бюджетные меры принуждения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96875" y="4070086"/>
            <a:ext cx="1943100" cy="20313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Разграничение бюджетных полномочий Российской Федерации, субъектов Российской Федерации и муниципальных образований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339975" y="4070085"/>
            <a:ext cx="2124075" cy="20313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Основные положения о доходах и расходах бюджетов, государственном (муниципальном) долге, межбюджетных трансфертов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75162" y="4070086"/>
            <a:ext cx="2193925" cy="20313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Основы государственного финансового контроля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659562" y="4070086"/>
            <a:ext cx="2305051" cy="20313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8604250" y="6381750"/>
            <a:ext cx="369888" cy="365125"/>
          </a:xfrm>
        </p:spPr>
        <p:txBody>
          <a:bodyPr/>
          <a:lstStyle/>
          <a:p>
            <a:pPr>
              <a:defRPr/>
            </a:pPr>
            <a:fld id="{DCA9C1F7-F882-4DA9-8547-99D812C273E7}" type="slidenum">
              <a:rPr lang="ru-RU"/>
              <a:pPr>
                <a:defRPr/>
              </a:pPr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2654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1070188" y="281155"/>
            <a:ext cx="7617858" cy="583622"/>
          </a:xfrm>
        </p:spPr>
        <p:txBody>
          <a:bodyPr/>
          <a:lstStyle/>
          <a:p>
            <a:pPr eaLnBrk="1" hangingPunct="1"/>
            <a:r>
              <a:rPr lang="ru-RU" alt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Муниципальная программа  </a:t>
            </a:r>
            <a:r>
              <a:rPr lang="ru-RU" altLang="ru-RU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alt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Молодежь» </a:t>
            </a:r>
            <a:br>
              <a:rPr lang="ru-RU" alt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2022 год</a:t>
            </a:r>
          </a:p>
        </p:txBody>
      </p:sp>
      <p:graphicFrame>
        <p:nvGraphicFramePr>
          <p:cNvPr id="13" name="Объект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6589837"/>
              </p:ext>
            </p:extLst>
          </p:nvPr>
        </p:nvGraphicFramePr>
        <p:xfrm>
          <a:off x="2843808" y="980728"/>
          <a:ext cx="6036338" cy="1537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7042"/>
                <a:gridCol w="892385"/>
                <a:gridCol w="839892"/>
                <a:gridCol w="787019"/>
              </a:tblGrid>
              <a:tr h="327110"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План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Исполнение 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% исполнения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97028">
                <a:tc>
                  <a:txBody>
                    <a:bodyPr/>
                    <a:lstStyle/>
                    <a:p>
                      <a:pPr marL="203200" marR="0" lvl="0" indent="0" algn="ctr" defTabSz="914400" rtl="0" eaLnBrk="1" fontAlgn="auto" latinLnBrk="0" hangingPunct="1">
                        <a:lnSpc>
                          <a:spcPts val="218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+mn-ea"/>
                          <a:cs typeface="+mn-cs"/>
                        </a:rPr>
                        <a:t>Ресурсное обеспечение реализации муниципальной программы, тыс.руб.</a:t>
                      </a:r>
                      <a:endParaRPr kumimoji="0" lang="ru-RU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201,9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201,9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Объект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22402827"/>
              </p:ext>
            </p:extLst>
          </p:nvPr>
        </p:nvGraphicFramePr>
        <p:xfrm>
          <a:off x="468311" y="2708923"/>
          <a:ext cx="8411835" cy="38014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03183"/>
                <a:gridCol w="3108652"/>
              </a:tblGrid>
              <a:tr h="69084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Важнейшие целевые показатели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Достигнутые результаты</a:t>
                      </a:r>
                      <a:endParaRPr lang="ru-RU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3329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Цель программы: Развитие и реализация потенциала молодежи </a:t>
                      </a:r>
                      <a:r>
                        <a:rPr lang="ru-RU" sz="12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Дергачевского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муниципального района  в интересах инновационного развития района и России</a:t>
                      </a: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18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Создание условий для расширения участия молодых граждан в организации и реализации мероприятий молодежной политики, а также повышение эффективности деятельности органов местного самоуправления по решению вопросов молодежной политики на территории Дергачевского района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рамках программы проведено 13 мероприятий, развернуто волонтерское движение.  Приняли участие в областном дне молодежи,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участник молодежного движения района награжден благодарственным письмом губернатора области. Проведен ежегодный молодежный форум с участием делегации  из республики Казахстан.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Организовано консультирование для несовершеннолетних школьников, работающих  в рамках программы летней занятости. Целью мероприятия было ознакомление молодежи с основными принципами составления резюме при поиске работы.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918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Информирование молодежи о потенциальных возможностях саморазвития через разработку актуальных механизмов и форм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трансляции 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информации  - молодежный сайт, молодежную электронную газету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100" dirty="0" smtClean="0"/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  <a:tr h="5918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Вовлечение молодежи в социальную практику и формирование ее общественной созидательной активности через трудовую, предпринимательскую, экологическую волонтерскую деятельность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100" dirty="0" smtClean="0"/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  <a:tr h="6224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Самореализация молодежи в творческой, научной, общественно-политической, спортивной деятельности, поддержка, обладающей лидерскими навыками, инициативной и талантливой молодежи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100" dirty="0" smtClean="0"/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8702854" y="6488668"/>
            <a:ext cx="3545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5E26C584-1218-41BD-961B-A4144921C44F}" type="slidenum">
              <a:rPr lang="ru-RU" sz="1200"/>
              <a:pPr/>
              <a:t>40</a:t>
            </a:fld>
            <a:endParaRPr lang="ru-RU" sz="1200" dirty="0"/>
          </a:p>
        </p:txBody>
      </p:sp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49389" y="980728"/>
            <a:ext cx="2250403" cy="1614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8934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1070188" y="281155"/>
            <a:ext cx="7617858" cy="583622"/>
          </a:xfrm>
        </p:spPr>
        <p:txBody>
          <a:bodyPr/>
          <a:lstStyle/>
          <a:p>
            <a:pPr eaLnBrk="1" hangingPunct="1"/>
            <a:r>
              <a:rPr lang="ru-RU" alt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Муниципальная программа  «Организация отдыха детей и подростков летом» </a:t>
            </a:r>
            <a:br>
              <a:rPr lang="ru-RU" alt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2022 год</a:t>
            </a:r>
          </a:p>
        </p:txBody>
      </p:sp>
      <p:graphicFrame>
        <p:nvGraphicFramePr>
          <p:cNvPr id="13" name="Объект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6589837"/>
              </p:ext>
            </p:extLst>
          </p:nvPr>
        </p:nvGraphicFramePr>
        <p:xfrm>
          <a:off x="3071803" y="980728"/>
          <a:ext cx="5808343" cy="1537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4202"/>
                <a:gridCol w="858679"/>
                <a:gridCol w="808169"/>
                <a:gridCol w="757293"/>
              </a:tblGrid>
              <a:tr h="327110"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План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Исполнение 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% исполнения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97028">
                <a:tc>
                  <a:txBody>
                    <a:bodyPr/>
                    <a:lstStyle/>
                    <a:p>
                      <a:pPr marL="203200" marR="0" lvl="0" indent="0" algn="ctr" defTabSz="914400" rtl="0" eaLnBrk="1" fontAlgn="auto" latinLnBrk="0" hangingPunct="1">
                        <a:lnSpc>
                          <a:spcPts val="218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+mn-ea"/>
                          <a:cs typeface="+mn-cs"/>
                        </a:rPr>
                        <a:t>Ресурсное обеспечение реализации муниципальной программы, тыс.руб.</a:t>
                      </a:r>
                      <a:endParaRPr kumimoji="0" lang="ru-RU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945,0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945,0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Объект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22402827"/>
              </p:ext>
            </p:extLst>
          </p:nvPr>
        </p:nvGraphicFramePr>
        <p:xfrm>
          <a:off x="468311" y="2708923"/>
          <a:ext cx="8411835" cy="37714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03183"/>
                <a:gridCol w="3108652"/>
              </a:tblGrid>
              <a:tr h="43432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Важнейшие целевые показатели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Достигнутые результаты</a:t>
                      </a:r>
                      <a:endParaRPr lang="ru-RU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7864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Цель программы: </a:t>
                      </a:r>
                      <a:r>
                        <a:rPr lang="ru-RU" sz="1200" dirty="0" smtClean="0"/>
                        <a:t>Создание условий для организации полноценного отдыха, оздоровления и занятости детей и подростков в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Дергачевском муниципальном районе  в интересах развития района</a:t>
                      </a: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60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1) максимальный охват обучающихся организованными формами оздоровления и занятости;;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рамках программы реализовано:</a:t>
                      </a:r>
                    </a:p>
                    <a:p>
                      <a:pPr algn="ctr"/>
                      <a:r>
                        <a:rPr lang="ru-RU" sz="1100" dirty="0" smtClean="0"/>
                        <a:t> доля детей и подростков от 7 до 17 лет, охваченных организованными формами отдыха и оздоровления в общей численности детей и подростков в возрасте от 7 до 17 лет, проживающих в Дергачевском муниципальном районе, составит 88,7%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918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2) создание безопасных условий пребывания детей в организациях отдыха и оздоровления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100" dirty="0" smtClean="0"/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  <a:tr h="5918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3) создание условий для выполнения санитарно-гигиенических норм и правил, обеспечения эпидемиологической и противопожарной безопасности, антитеррористической защищенности в летнее время;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100" dirty="0" smtClean="0"/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  <a:tr h="5541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4) организация </a:t>
                      </a:r>
                      <a:r>
                        <a:rPr lang="ru-RU" sz="1100" dirty="0" err="1" smtClean="0"/>
                        <a:t>культурно-досуговой</a:t>
                      </a:r>
                      <a:r>
                        <a:rPr lang="ru-RU" sz="1100" dirty="0" smtClean="0"/>
                        <a:t> деятельности, направленной на оздоровление и занятость детей и подростков;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100" dirty="0" smtClean="0"/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  <a:tr h="6224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5) организация летнего отдыха для детей-сирот, оставшихся без попечения родителей, детей, находящихся под опекой, детей из приемных семей, детей из семей, находящихся в трудной жизненной ситуации;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8702854" y="6488668"/>
            <a:ext cx="3545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5E26C584-1218-41BD-961B-A4144921C44F}" type="slidenum">
              <a:rPr lang="ru-RU" sz="1200"/>
              <a:pPr/>
              <a:t>41</a:t>
            </a:fld>
            <a:endParaRPr lang="ru-RU" sz="1200" dirty="0"/>
          </a:p>
        </p:txBody>
      </p:sp>
      <p:pic>
        <p:nvPicPr>
          <p:cNvPr id="7" name="Рисунок 6" descr="лаг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714356"/>
            <a:ext cx="2643206" cy="200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8934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914582" y="281154"/>
            <a:ext cx="7561212" cy="419100"/>
          </a:xfrm>
        </p:spPr>
        <p:txBody>
          <a:bodyPr/>
          <a:lstStyle/>
          <a:p>
            <a:pPr eaLnBrk="1" hangingPunct="1"/>
            <a:r>
              <a:rPr lang="ru-RU" alt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Муниципальная программа  </a:t>
            </a:r>
            <a:r>
              <a:rPr lang="ru-RU" altLang="ru-RU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«Развитие физической культуры</a:t>
            </a:r>
            <a:br>
              <a:rPr lang="ru-RU" altLang="ru-RU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ru-RU" alt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спорта в Дергачевском муниципальном районе» за 2022 год</a:t>
            </a:r>
          </a:p>
        </p:txBody>
      </p:sp>
      <p:graphicFrame>
        <p:nvGraphicFramePr>
          <p:cNvPr id="13" name="Объект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175479344"/>
              </p:ext>
            </p:extLst>
          </p:nvPr>
        </p:nvGraphicFramePr>
        <p:xfrm>
          <a:off x="2339753" y="1052735"/>
          <a:ext cx="6540394" cy="1290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728"/>
                <a:gridCol w="966902"/>
                <a:gridCol w="910026"/>
                <a:gridCol w="852738"/>
              </a:tblGrid>
              <a:tr h="339000"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План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Исполнение 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% исполнения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1101">
                <a:tc>
                  <a:txBody>
                    <a:bodyPr/>
                    <a:lstStyle/>
                    <a:p>
                      <a:pPr marL="203200" marR="0" lvl="0" indent="0" algn="ctr" defTabSz="914400" rtl="0" eaLnBrk="1" fontAlgn="auto" latinLnBrk="0" hangingPunct="1">
                        <a:lnSpc>
                          <a:spcPts val="218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+mn-ea"/>
                          <a:cs typeface="+mn-cs"/>
                        </a:rPr>
                        <a:t>Ресурсное обеспечение реализации муниципальной программы, тыс.руб.</a:t>
                      </a:r>
                      <a:endParaRPr kumimoji="0" lang="ru-RU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98143,9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98143,9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Объект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870798113"/>
              </p:ext>
            </p:extLst>
          </p:nvPr>
        </p:nvGraphicFramePr>
        <p:xfrm>
          <a:off x="468311" y="2564904"/>
          <a:ext cx="8411835" cy="40672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03183"/>
                <a:gridCol w="3108652"/>
              </a:tblGrid>
              <a:tr h="591127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Важнейшие целевые показатели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Достигнутые результаты</a:t>
                      </a:r>
                      <a:endParaRPr lang="ru-RU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3956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Цель программы : создание условий для развития массового и профессионального спорта, развития и эффективного использования инфраструктуры физической культуры и спорта</a:t>
                      </a: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5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Увеличение систематически, занимающихся физической культурой и спортом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Увеличение доли населения района, систематически занимающихся физической культурой и спортом  до 30%; доля детей,  занимающихся в учреждениях дополнительного образования спортивной направленности  до 20%; достижение высоких спортивных результатов; осуществляется подготовка спортсменов, достойно защищающих честь района на областных состязаниях</a:t>
                      </a:r>
                    </a:p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54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Увеличение доли детей и подростков, занимающихся в спортивных школах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  <a:tr h="6268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Повышение уровня доступности и обеспечение населения района </a:t>
                      </a:r>
                      <a:r>
                        <a:rPr lang="ru-RU" sz="12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физкультурно-оздоровительныими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сооружениями, оборудованием и инвентарем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  <a:tr h="7679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Повышение уровня подготовки и выступление сборных команд и отдельных спортсменов района по видам спорта на областном, Всероссийском и международном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уровне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  <a:tr h="8403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Обеспечение мероприятий, предусмотренных программой в части улучшения спортивно-физкультурной инфраструктуры района, создание дополнительных рабочих мест, а также повышение уровня физической подготовленности населения, что влияет на оздоровление общества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8702854" y="6488668"/>
            <a:ext cx="3545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5E26C584-1218-41BD-961B-A4144921C44F}" type="slidenum">
              <a:rPr lang="ru-RU" sz="1200"/>
              <a:pPr/>
              <a:t>42</a:t>
            </a:fld>
            <a:endParaRPr lang="ru-RU" sz="1200" dirty="0"/>
          </a:p>
        </p:txBody>
      </p:sp>
      <p:pic>
        <p:nvPicPr>
          <p:cNvPr id="9" name="Picture 14" descr="http://www.timolod.ru/centers/kristalni/wp-content/uploads/2016/08/cartoon_children-games-03_11-1920x1440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9912" y="980728"/>
            <a:ext cx="1881850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2515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1070188" y="1"/>
            <a:ext cx="7617858" cy="1000108"/>
          </a:xfrm>
        </p:spPr>
        <p:txBody>
          <a:bodyPr/>
          <a:lstStyle/>
          <a:p>
            <a:pPr eaLnBrk="1" hangingPunct="1"/>
            <a:r>
              <a:rPr lang="ru-RU" alt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Муниципальная программа  </a:t>
            </a:r>
            <a:r>
              <a:rPr lang="ru-RU" altLang="ru-RU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«Снижение рисков и смягчение последствий </a:t>
            </a:r>
            <a:r>
              <a:rPr lang="ru-RU" alt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чрезвычайных ситуаций </a:t>
            </a:r>
            <a:r>
              <a:rPr lang="ru-RU" altLang="ru-RU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alt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Дергачевском муниципальном районе» </a:t>
            </a:r>
            <a:br>
              <a:rPr lang="ru-RU" alt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2022 год</a:t>
            </a:r>
          </a:p>
        </p:txBody>
      </p:sp>
      <p:graphicFrame>
        <p:nvGraphicFramePr>
          <p:cNvPr id="13" name="Объект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68801158"/>
              </p:ext>
            </p:extLst>
          </p:nvPr>
        </p:nvGraphicFramePr>
        <p:xfrm>
          <a:off x="2843809" y="1052735"/>
          <a:ext cx="6036338" cy="1537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7042"/>
                <a:gridCol w="892385"/>
                <a:gridCol w="839892"/>
                <a:gridCol w="787019"/>
              </a:tblGrid>
              <a:tr h="327110"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План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Исполнение 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% исполнения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97028">
                <a:tc>
                  <a:txBody>
                    <a:bodyPr/>
                    <a:lstStyle/>
                    <a:p>
                      <a:pPr marL="203200" marR="0" lvl="0" indent="0" algn="ctr" defTabSz="914400" rtl="0" eaLnBrk="1" fontAlgn="auto" latinLnBrk="0" hangingPunct="1">
                        <a:lnSpc>
                          <a:spcPts val="218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+mn-ea"/>
                          <a:cs typeface="+mn-cs"/>
                        </a:rPr>
                        <a:t>Ресурсное обеспечение реализации муниципальной программы, тыс.руб.</a:t>
                      </a:r>
                      <a:endParaRPr kumimoji="0" lang="ru-RU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1893,1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1893,1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100,0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Объект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760358265"/>
              </p:ext>
            </p:extLst>
          </p:nvPr>
        </p:nvGraphicFramePr>
        <p:xfrm>
          <a:off x="468311" y="2708923"/>
          <a:ext cx="8411835" cy="37289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03183"/>
                <a:gridCol w="3108652"/>
              </a:tblGrid>
              <a:tr h="69084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Важнейшие целевые показатели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Достигнутые результаты</a:t>
                      </a:r>
                      <a:endParaRPr lang="ru-RU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3329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Цель  программы:  снижение  рисков   и смягчение  последствий   аварий,   катастроф и стихийных   бедствий   для   повышения    уровня защищенности населения и территории  района  от  чрезвычайных ситуаций  природного  и техногенного характера</a:t>
                      </a: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18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Снижение числа погибших в ЧС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Погибших  в  ЧС  не было.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Снижение числа пострадавших в ЧС на 20 %.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Повышение сохранности имущества гражданской обороны на 80 %.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Увеличение защищенности населения от затоплений, подтоплений, влияния паводковых вод на 90%</a:t>
                      </a:r>
                    </a:p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918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Снижение числа пострадавших в ЧС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100" dirty="0" smtClean="0"/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  <a:tr h="5918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Повышение сохранности имущества гражданской обороны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100" dirty="0" smtClean="0"/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  <a:tr h="6224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Увеличение защищенности населения от затоплений, подтоплений, влияния паводковых вод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100" dirty="0" smtClean="0"/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8702854" y="6488668"/>
            <a:ext cx="3545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5E26C584-1218-41BD-961B-A4144921C44F}" type="slidenum">
              <a:rPr lang="ru-RU" sz="1200"/>
              <a:pPr/>
              <a:t>43</a:t>
            </a:fld>
            <a:endParaRPr lang="ru-RU" sz="1200" dirty="0"/>
          </a:p>
        </p:txBody>
      </p:sp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89911" y="980728"/>
            <a:ext cx="2264761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19487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1070188" y="1"/>
            <a:ext cx="7617858" cy="1000108"/>
          </a:xfrm>
        </p:spPr>
        <p:txBody>
          <a:bodyPr/>
          <a:lstStyle/>
          <a:p>
            <a:pPr eaLnBrk="1" hangingPunct="1"/>
            <a:r>
              <a:rPr lang="ru-RU" alt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Муниципальная программа  «Патриотическое воспитание молодежи  Дергачевского района» </a:t>
            </a:r>
            <a:br>
              <a:rPr lang="ru-RU" alt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2022 год</a:t>
            </a:r>
          </a:p>
        </p:txBody>
      </p:sp>
      <p:graphicFrame>
        <p:nvGraphicFramePr>
          <p:cNvPr id="13" name="Объект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68801158"/>
              </p:ext>
            </p:extLst>
          </p:nvPr>
        </p:nvGraphicFramePr>
        <p:xfrm>
          <a:off x="2843809" y="1052735"/>
          <a:ext cx="6036338" cy="1537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7042"/>
                <a:gridCol w="892385"/>
                <a:gridCol w="839892"/>
                <a:gridCol w="787019"/>
              </a:tblGrid>
              <a:tr h="327110"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План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Исполнение 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% исполнения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97028">
                <a:tc>
                  <a:txBody>
                    <a:bodyPr/>
                    <a:lstStyle/>
                    <a:p>
                      <a:pPr marL="203200" marR="0" lvl="0" indent="0" algn="ctr" defTabSz="914400" rtl="0" eaLnBrk="1" fontAlgn="auto" latinLnBrk="0" hangingPunct="1">
                        <a:lnSpc>
                          <a:spcPts val="218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+mn-ea"/>
                          <a:cs typeface="+mn-cs"/>
                        </a:rPr>
                        <a:t>Ресурсное обеспечение реализации муниципальной программы, тыс.руб.</a:t>
                      </a:r>
                      <a:endParaRPr kumimoji="0" lang="ru-RU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14,8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14,8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100,0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Объект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760358265"/>
              </p:ext>
            </p:extLst>
          </p:nvPr>
        </p:nvGraphicFramePr>
        <p:xfrm>
          <a:off x="468311" y="2708923"/>
          <a:ext cx="8411835" cy="39879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03183"/>
                <a:gridCol w="3108652"/>
              </a:tblGrid>
              <a:tr h="69084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Важнейшие целевые показатели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Достигнутые результаты</a:t>
                      </a:r>
                      <a:endParaRPr lang="ru-RU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33292">
                <a:tc gridSpan="2"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Цель  программы:  </a:t>
                      </a:r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развитие в жителях  Дергачевского муниципального района высокой социальной активности,</a:t>
                      </a:r>
                    </a:p>
                    <a:p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гражданской ответственности, духовности; воспитание граждан, обладающих позитивными ценностями и</a:t>
                      </a:r>
                    </a:p>
                    <a:p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качествами, способных проявить их в созидательном процессе в интересах Отечества и малой родины.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18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Проблемы в сфере патриотического воспитания:</a:t>
                      </a:r>
                      <a:r>
                        <a:rPr lang="ru-RU" sz="13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 снижение жизненного уровня, которое привело к расслоению общества,  подверженность влиянию западных культурных ценностей,  разрушение семейных традиций в молодежной среде,  обострение национального вопроса. Неадекватное понимание Роли и Места России в мире, отсутствие патриотизма</a:t>
                      </a:r>
                      <a:endParaRPr lang="ru-RU" sz="13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Доля детей и молодежи, входящих в состав общественных объединений и</a:t>
                      </a:r>
                    </a:p>
                    <a:p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организаций патриотической направленности, патриотических клубов и движений от общего количества молодых людей в возрасте от 6 до 30 лет (%) 2021 год 15,8%. </a:t>
                      </a:r>
                    </a:p>
                    <a:p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Наличие преступлений на почве</a:t>
                      </a:r>
                    </a:p>
                    <a:p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экстремизма, межконфессиональных отношений в молодежной среде- за 2021 год</a:t>
                      </a:r>
                      <a:r>
                        <a:rPr lang="ru-RU" sz="12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0%.</a:t>
                      </a:r>
                    </a:p>
                    <a:p>
                      <a:endParaRPr lang="ru-RU" sz="1200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200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91863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Необходимость и</a:t>
                      </a:r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зучения страны и малой Родины, через проектную</a:t>
                      </a:r>
                    </a:p>
                    <a:p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деятельность, декоративно-прикладное организацию выставок, экскурсий, походов, творческих встреч, издание краеведческой литературы, проведение</a:t>
                      </a:r>
                    </a:p>
                    <a:p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мероприятий, посвящённых образованию края, района, формирование позитивного имиджа гражданина-патриота через средства массовой информации.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100" dirty="0" smtClean="0"/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8702854" y="6488668"/>
            <a:ext cx="3545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5E26C584-1218-41BD-961B-A4144921C44F}" type="slidenum">
              <a:rPr lang="ru-RU" sz="1200"/>
              <a:pPr/>
              <a:t>44</a:t>
            </a:fld>
            <a:endParaRPr lang="ru-RU" sz="1200" dirty="0"/>
          </a:p>
        </p:txBody>
      </p:sp>
      <p:pic>
        <p:nvPicPr>
          <p:cNvPr id="7" name="Рисунок 6" descr="vvo-buriatiya-1200_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714356"/>
            <a:ext cx="2786050" cy="1857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9487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914582" y="281154"/>
            <a:ext cx="7561212" cy="419100"/>
          </a:xfrm>
        </p:spPr>
        <p:txBody>
          <a:bodyPr/>
          <a:lstStyle/>
          <a:p>
            <a:pPr eaLnBrk="1" hangingPunct="1"/>
            <a:r>
              <a:rPr lang="ru-RU" alt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Муниципальная программа  </a:t>
            </a:r>
            <a:r>
              <a:rPr lang="ru-RU" altLang="ru-RU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«Профилактика терроризма и экстремизма в </a:t>
            </a:r>
            <a:br>
              <a:rPr lang="ru-RU" altLang="ru-RU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Дергачевском муниципальном районе» за 2022 год</a:t>
            </a:r>
          </a:p>
        </p:txBody>
      </p:sp>
      <p:graphicFrame>
        <p:nvGraphicFramePr>
          <p:cNvPr id="13" name="Объект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1623300"/>
              </p:ext>
            </p:extLst>
          </p:nvPr>
        </p:nvGraphicFramePr>
        <p:xfrm>
          <a:off x="2364929" y="876237"/>
          <a:ext cx="6540394" cy="1290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728"/>
                <a:gridCol w="966902"/>
                <a:gridCol w="910026"/>
                <a:gridCol w="852738"/>
              </a:tblGrid>
              <a:tr h="339000"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План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Исполнение 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% исполнения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1101">
                <a:tc>
                  <a:txBody>
                    <a:bodyPr/>
                    <a:lstStyle/>
                    <a:p>
                      <a:pPr marL="203200" marR="0" lvl="0" indent="0" algn="ctr" defTabSz="914400" rtl="0" eaLnBrk="1" fontAlgn="auto" latinLnBrk="0" hangingPunct="1">
                        <a:lnSpc>
                          <a:spcPts val="218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+mn-ea"/>
                          <a:cs typeface="+mn-cs"/>
                        </a:rPr>
                        <a:t>Ресурсное обеспечение реализации муниципальной программы, тыс.руб.</a:t>
                      </a:r>
                      <a:endParaRPr kumimoji="0" lang="ru-RU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16,0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16,0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100,0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Объект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276016656"/>
              </p:ext>
            </p:extLst>
          </p:nvPr>
        </p:nvGraphicFramePr>
        <p:xfrm>
          <a:off x="179512" y="2132857"/>
          <a:ext cx="8877925" cy="45526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97026"/>
                <a:gridCol w="3280899"/>
              </a:tblGrid>
              <a:tr h="397078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Важнейшие целевые показатели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Достигнутые результаты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63372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Цель программы:  противодействие терроризму и экстремизму на территории  муниципального образования;  уменьшение проявлений экстремизма и негативного отношения к лицам других национальностей и религиозных конфессий; формирование у населения внутренней потребности в толерантном поведении к людям других национальностей и религиозных конфессий на основе ценностей многонационального российского общества, культурного самосознания, принципов соблюдения прав и свобод человека. </a:t>
                      </a: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50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Совершенствование форм и методов работы органов местного самоуправления по профилактике терроризма и экстремизма, проявлений ксенофобии, национальной и расовой нетерпимости, противодействию этнической дискриминации на территории муниципального образования 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8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В образовательных учреждениях проводятся беседы на различные темы, уроки гражданственности, инструктажи с обучающими, деловые игры, экскурсии . Оформлены классные уголки по правовой тематике.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 Приобретены брошюры по антитеррористической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безопасности.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0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Распространение культуры интернационализма, согласия, национальной и религиозной терпимости в молодежной среде 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  <a:tr h="2725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Гармонизация межнациональных отношений, повышение уровня </a:t>
                      </a:r>
                      <a:r>
                        <a:rPr lang="ru-RU" sz="10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этносоциальной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комфортности 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000" dirty="0" smtClean="0"/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  <a:tr h="5158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Формирование нетерпимости ко всем фактам террористических и экстремистских проявлений, а также толерантного сознания, позитивных установок к представителям иных этнических и конфессиональных сообществ 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  <a:tr h="3705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Укрепление и культивирование в молодежной среде атмосферы межэтнического согласия и толерантности 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  <a:tr h="3407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Недопущение создания и деятельности  националистических экстремистских молодежных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группировок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  <a:tr h="5247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Формирование единого информационного пространства для пропаганды и распространения на территории муниципального образования идей толерантности, гражданской солидарности, уважения к другим культурам, в том числе через муниципальные средства массовой информации 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  <a:tr h="4737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Создание системы антитеррористической защищенности объектов 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8702854" y="6488668"/>
            <a:ext cx="3545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5E26C584-1218-41BD-961B-A4144921C44F}" type="slidenum">
              <a:rPr lang="ru-RU" sz="1200"/>
              <a:pPr/>
              <a:t>45</a:t>
            </a:fld>
            <a:endParaRPr lang="ru-RU" sz="1200" dirty="0"/>
          </a:p>
        </p:txBody>
      </p:sp>
      <p:pic>
        <p:nvPicPr>
          <p:cNvPr id="8" name="Picture 99" descr="http://www.ca-portal.ru/uploads/artimage/50c508f213e360bc9040ac29538fc0ed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9282"/>
            <a:ext cx="1368152" cy="1340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1879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914582" y="281154"/>
            <a:ext cx="7561212" cy="419100"/>
          </a:xfrm>
        </p:spPr>
        <p:txBody>
          <a:bodyPr/>
          <a:lstStyle/>
          <a:p>
            <a:pPr eaLnBrk="1" hangingPunct="1"/>
            <a:r>
              <a:rPr lang="ru-RU" alt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Муниципальная программа  </a:t>
            </a:r>
            <a:r>
              <a:rPr lang="ru-RU" altLang="ru-RU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«Обеспечение </a:t>
            </a:r>
            <a:r>
              <a:rPr lang="ru-RU" alt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жильем молодых семей  Дергачевского муниципального района» за 2022 год</a:t>
            </a:r>
          </a:p>
        </p:txBody>
      </p:sp>
      <p:graphicFrame>
        <p:nvGraphicFramePr>
          <p:cNvPr id="13" name="Объект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82552911"/>
              </p:ext>
            </p:extLst>
          </p:nvPr>
        </p:nvGraphicFramePr>
        <p:xfrm>
          <a:off x="2364929" y="876236"/>
          <a:ext cx="6540394" cy="15133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728"/>
                <a:gridCol w="966902"/>
                <a:gridCol w="910026"/>
                <a:gridCol w="852738"/>
              </a:tblGrid>
              <a:tr h="455305"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План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Исполнение 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% исполнения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73322">
                <a:tc>
                  <a:txBody>
                    <a:bodyPr/>
                    <a:lstStyle/>
                    <a:p>
                      <a:pPr marL="203200" marR="0" lvl="0" indent="0" algn="ctr" defTabSz="914400" rtl="0" eaLnBrk="1" fontAlgn="auto" latinLnBrk="0" hangingPunct="1">
                        <a:lnSpc>
                          <a:spcPts val="218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+mn-ea"/>
                          <a:cs typeface="+mn-cs"/>
                        </a:rPr>
                        <a:t>Ресурсное обеспечение реализации муниципальной программы, тыс.руб.</a:t>
                      </a:r>
                      <a:endParaRPr kumimoji="0" lang="ru-RU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746,3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746,3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100,0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Объект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761873104"/>
              </p:ext>
            </p:extLst>
          </p:nvPr>
        </p:nvGraphicFramePr>
        <p:xfrm>
          <a:off x="251521" y="2348879"/>
          <a:ext cx="8628625" cy="41397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39857"/>
                <a:gridCol w="3188768"/>
              </a:tblGrid>
              <a:tr h="523639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Важнейшие целевые показатели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Достигнутые результаты</a:t>
                      </a:r>
                      <a:endParaRPr lang="ru-RU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15869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Цель программы:  государственная поддержка в решении жилищной проблемы молодых семей, признанных в установленном порядке нуждающимися в улучшении жилищных условий.</a:t>
                      </a: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583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Создание условий для повышения уровня обеспеченности жильем молодых семей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За 2022 год по данной программе 2 семьи получили  сертификаты. Они обеспечили себя жилыми помещениями с достаточной учетной нормой на всех членов семьи.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61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Привлечение в жилищную сферу дополнительных финансовых средств внебюджетных источников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  <a:tr h="5161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Развитие и закрепление положительных демографических тенденций в обществе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  <a:tr h="6933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Укрепление семейных отношений и снижение социальной напряженности в обществе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  <a:tr h="5161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Обеспечение жилыми помещениями 75 молодых семей, нуждающихся в улучшении жилищных условий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8702854" y="6488668"/>
            <a:ext cx="3545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5E26C584-1218-41BD-961B-A4144921C44F}" type="slidenum">
              <a:rPr lang="ru-RU" sz="1200"/>
              <a:pPr/>
              <a:t>46</a:t>
            </a:fld>
            <a:endParaRPr lang="ru-RU" sz="1200" dirty="0"/>
          </a:p>
        </p:txBody>
      </p:sp>
      <p:pic>
        <p:nvPicPr>
          <p:cNvPr id="9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92777" y="864777"/>
            <a:ext cx="1802959" cy="13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9395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1070188" y="281155"/>
            <a:ext cx="7617858" cy="583622"/>
          </a:xfrm>
        </p:spPr>
        <p:txBody>
          <a:bodyPr/>
          <a:lstStyle/>
          <a:p>
            <a:pPr eaLnBrk="1" hangingPunct="1"/>
            <a:r>
              <a:rPr lang="ru-RU" alt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Муниципальная программа  «Программа комплексного развития транспортной инфраструктуры Дергачевского муниципального района» за 2022 год</a:t>
            </a:r>
          </a:p>
        </p:txBody>
      </p:sp>
      <p:graphicFrame>
        <p:nvGraphicFramePr>
          <p:cNvPr id="13" name="Объект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28122891"/>
              </p:ext>
            </p:extLst>
          </p:nvPr>
        </p:nvGraphicFramePr>
        <p:xfrm>
          <a:off x="2843809" y="1052734"/>
          <a:ext cx="6036338" cy="16954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7042"/>
                <a:gridCol w="892385"/>
                <a:gridCol w="839892"/>
                <a:gridCol w="787019"/>
              </a:tblGrid>
              <a:tr h="384835"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План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Исполнение 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% исполнения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55326">
                <a:tc>
                  <a:txBody>
                    <a:bodyPr/>
                    <a:lstStyle/>
                    <a:p>
                      <a:pPr marL="203200" marR="0" lvl="0" indent="0" algn="ctr" defTabSz="914400" rtl="0" eaLnBrk="1" fontAlgn="auto" latinLnBrk="0" hangingPunct="1">
                        <a:lnSpc>
                          <a:spcPts val="218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+mn-ea"/>
                          <a:cs typeface="+mn-cs"/>
                        </a:rPr>
                        <a:t>Ресурсное обеспечение реализации муниципальной программы, тыс.руб.</a:t>
                      </a:r>
                      <a:endParaRPr kumimoji="0" lang="ru-RU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29468,01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26789,1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90,9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Объект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87998776"/>
              </p:ext>
            </p:extLst>
          </p:nvPr>
        </p:nvGraphicFramePr>
        <p:xfrm>
          <a:off x="251520" y="2780925"/>
          <a:ext cx="8628625" cy="3707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56114"/>
                <a:gridCol w="3272511"/>
              </a:tblGrid>
              <a:tr h="693513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Важнейшие целевые показатели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Достигнутые результаты</a:t>
                      </a:r>
                      <a:endParaRPr lang="ru-RU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5095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Цель программы: комплексное развитие транспортной инфраструктуры  района</a:t>
                      </a: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597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Снижение удельного веса дорог, нуждающихся в капитальном ремонте (реконструкции)           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Осуществлен частичный ремонт автомобильных дорог общего пользования местного значения и производилась обработка дорог песчано-соляной смесью в зимний период.</a:t>
                      </a:r>
                    </a:p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597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                          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Увеличение протяженности дорог с твердым покрытием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100" dirty="0" smtClean="0"/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  <a:tr h="8597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Достижение расчетного уровня обеспеченности населения услугами транспортной инфраструктуры.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100" dirty="0" smtClean="0"/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8702854" y="6488668"/>
            <a:ext cx="3545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5E26C584-1218-41BD-961B-A4144921C44F}" type="slidenum">
              <a:rPr lang="ru-RU" sz="1200"/>
              <a:pPr/>
              <a:t>47</a:t>
            </a:fld>
            <a:endParaRPr lang="ru-RU" sz="1200" dirty="0"/>
          </a:p>
        </p:txBody>
      </p:sp>
      <p:pic>
        <p:nvPicPr>
          <p:cNvPr id="8" name="Picture 7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74760" y="961474"/>
            <a:ext cx="2295985" cy="1531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8435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1070188" y="281155"/>
            <a:ext cx="7617858" cy="583622"/>
          </a:xfrm>
        </p:spPr>
        <p:txBody>
          <a:bodyPr/>
          <a:lstStyle/>
          <a:p>
            <a:pPr eaLnBrk="1" hangingPunct="1"/>
            <a:r>
              <a:rPr lang="ru-RU" alt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Муниципальная программа  «Капитальный ремонт и ремонт  автомобильных дорог  общего пользования населенных пунктов Дергачевского муниципального района» за 2022 год</a:t>
            </a:r>
          </a:p>
        </p:txBody>
      </p:sp>
      <p:graphicFrame>
        <p:nvGraphicFramePr>
          <p:cNvPr id="13" name="Объект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28122891"/>
              </p:ext>
            </p:extLst>
          </p:nvPr>
        </p:nvGraphicFramePr>
        <p:xfrm>
          <a:off x="2843809" y="1052734"/>
          <a:ext cx="6036338" cy="16954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7042"/>
                <a:gridCol w="892385"/>
                <a:gridCol w="839892"/>
                <a:gridCol w="787019"/>
              </a:tblGrid>
              <a:tr h="384835"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План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Исполнение 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% исполнения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55326">
                <a:tc>
                  <a:txBody>
                    <a:bodyPr/>
                    <a:lstStyle/>
                    <a:p>
                      <a:pPr marL="203200" marR="0" lvl="0" indent="0" algn="ctr" defTabSz="914400" rtl="0" eaLnBrk="1" fontAlgn="auto" latinLnBrk="0" hangingPunct="1">
                        <a:lnSpc>
                          <a:spcPts val="218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+mn-ea"/>
                          <a:cs typeface="+mn-cs"/>
                        </a:rPr>
                        <a:t>Ресурсное обеспечение реализации муниципальной программы, тыс.руб.</a:t>
                      </a:r>
                      <a:endParaRPr kumimoji="0" lang="ru-RU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19361,9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16836,4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87,0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Объект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87998776"/>
              </p:ext>
            </p:extLst>
          </p:nvPr>
        </p:nvGraphicFramePr>
        <p:xfrm>
          <a:off x="251520" y="2780925"/>
          <a:ext cx="8628625" cy="37297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56114"/>
                <a:gridCol w="3272511"/>
              </a:tblGrid>
              <a:tr h="693513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Важнейшие целевые показатели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Достигнутые результаты</a:t>
                      </a:r>
                      <a:endParaRPr lang="ru-RU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5095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Цель программы: </a:t>
                      </a:r>
                      <a:r>
                        <a:rPr lang="ru-RU" altLang="ru-RU" sz="12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Капитальный ремонт и ремонт  автомобильных дорог  общего пользования населенных пунктов Дергачевского муниципального района</a:t>
                      </a:r>
                      <a:endParaRPr lang="ru-RU" sz="12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597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Снижение удельного веса дорог, нуждающихся в капитальном ремонте (реконструкции)           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Осуществлен ремонт автомобильных дорог общего пользования в муниципальных образования и подъездных путей к населенным пунктам.</a:t>
                      </a:r>
                    </a:p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597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                          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Увеличение протяженности дорог с твердым покрытием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100" dirty="0" smtClean="0"/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  <a:tr h="8597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Достижение расчетного уровня обеспеченности населения услугами транспортной инфраструктуры.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100" dirty="0" smtClean="0"/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8702854" y="6488668"/>
            <a:ext cx="3545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5E26C584-1218-41BD-961B-A4144921C44F}" type="slidenum">
              <a:rPr lang="ru-RU" sz="1200"/>
              <a:pPr/>
              <a:t>48</a:t>
            </a:fld>
            <a:endParaRPr lang="ru-RU" sz="1200" dirty="0"/>
          </a:p>
        </p:txBody>
      </p:sp>
      <p:pic>
        <p:nvPicPr>
          <p:cNvPr id="9" name="Рисунок 8" descr="DelF_HVcfD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764704"/>
            <a:ext cx="1988840" cy="191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8435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914582" y="116632"/>
            <a:ext cx="7561212" cy="583622"/>
          </a:xfrm>
        </p:spPr>
        <p:txBody>
          <a:bodyPr/>
          <a:lstStyle/>
          <a:p>
            <a:pPr eaLnBrk="1" hangingPunct="1"/>
            <a:r>
              <a:rPr lang="ru-RU" alt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Муниципальная программа  </a:t>
            </a:r>
            <a:r>
              <a:rPr lang="ru-RU" altLang="ru-RU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«Обеспечение эффективности деятельности </a:t>
            </a:r>
            <a:r>
              <a:rPr lang="ru-RU" alt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ОМСУ</a:t>
            </a:r>
            <a:r>
              <a:rPr lang="ru-RU" altLang="ru-RU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altLang="ru-RU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alt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Дергачевского муниципального района» за 2022 год</a:t>
            </a:r>
          </a:p>
        </p:txBody>
      </p:sp>
      <p:graphicFrame>
        <p:nvGraphicFramePr>
          <p:cNvPr id="13" name="Объект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16621299"/>
              </p:ext>
            </p:extLst>
          </p:nvPr>
        </p:nvGraphicFramePr>
        <p:xfrm>
          <a:off x="2771800" y="1052734"/>
          <a:ext cx="6108347" cy="1853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58997"/>
                <a:gridCol w="903031"/>
                <a:gridCol w="849911"/>
                <a:gridCol w="796408"/>
              </a:tblGrid>
              <a:tr h="442560"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План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Исполнение 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% исполнения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13625">
                <a:tc>
                  <a:txBody>
                    <a:bodyPr/>
                    <a:lstStyle/>
                    <a:p>
                      <a:pPr marL="203200" marR="0" lvl="0" indent="0" algn="ctr" defTabSz="914400" rtl="0" eaLnBrk="1" fontAlgn="auto" latinLnBrk="0" hangingPunct="1">
                        <a:lnSpc>
                          <a:spcPts val="218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+mn-ea"/>
                          <a:cs typeface="+mn-cs"/>
                        </a:rPr>
                        <a:t>Ресурсное обеспечение реализации муниципальной программы, тыс.руб.</a:t>
                      </a:r>
                      <a:endParaRPr kumimoji="0" lang="ru-RU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7923,1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7923,1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Объект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570623793"/>
              </p:ext>
            </p:extLst>
          </p:nvPr>
        </p:nvGraphicFramePr>
        <p:xfrm>
          <a:off x="468311" y="3068959"/>
          <a:ext cx="8411835" cy="3487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03183"/>
                <a:gridCol w="3108652"/>
              </a:tblGrid>
              <a:tr h="432049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Важнейшие целевые показатели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Достигнутые результаты</a:t>
                      </a:r>
                      <a:endParaRPr lang="ru-RU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89698"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Цель программы: оптимизация расходов на содержание органов местного самоуправления Дергачевского муниципального района; создание полноценных условий для эффективного функционирования органов местного самоуправления Дергачевского муниципального района; материально-техническое обеспечение  деятельности органов местного самоуправления  Дергачевского муниципального района; организация и осуществление  транспортного обеспечения;  совершенствование системы предоставления муниципальных услуг; обеспечение открытости и доступности информации о деятельности органов местного самоуправления Дергачевского муниципального района;  развитие кадрового потенциала муниципальной службы;  обеспечение сохранности документов архивного фонда Российской Федерации, находящегося на хранении в архивном отделе администрации Дергачевского муниципального района</a:t>
                      </a: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582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Обеспечение высокого качества и своевременного предоставления услуг по обслуживанию администрации Дергачевского муниципального района, обеспечение ведения бухгалтерского и статистического учета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Мероприятия по обеспечению высокого качества и своевременного предоставления услуг по обслуживанию администрации Дергачевского муниципального района, обеспечению ведения бухгалтерского и статистического учета  исполнены в полном объеме</a:t>
                      </a:r>
                    </a:p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8702854" y="6488668"/>
            <a:ext cx="3545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5E26C584-1218-41BD-961B-A4144921C44F}" type="slidenum">
              <a:rPr lang="ru-RU" sz="1200"/>
              <a:pPr/>
              <a:t>49</a:t>
            </a:fld>
            <a:endParaRPr lang="ru-RU" sz="12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894440"/>
            <a:ext cx="1314954" cy="1678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2742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3640" y="435444"/>
            <a:ext cx="6480720" cy="61555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400" dirty="0" smtClean="0">
                <a:effectLst>
                  <a:reflection blurRad="6350" stA="55000" endA="300" endPos="45500" dir="5400000" sy="-100000" algn="bl" rotWithShape="0"/>
                </a:effectLst>
              </a:rPr>
              <a:t>    БЮДЖЕТНЫЙ </a:t>
            </a:r>
            <a:r>
              <a:rPr lang="ru-RU" sz="3400" dirty="0">
                <a:effectLst>
                  <a:reflection blurRad="6350" stA="55000" endA="300" endPos="45500" dir="5400000" sy="-100000" algn="bl" rotWithShape="0"/>
                </a:effectLst>
              </a:rPr>
              <a:t>ПРОЦЕСС</a:t>
            </a:r>
          </a:p>
        </p:txBody>
      </p:sp>
      <p:sp>
        <p:nvSpPr>
          <p:cNvPr id="12292" name="TextBox 2"/>
          <p:cNvSpPr txBox="1">
            <a:spLocks noChangeArrowheads="1"/>
          </p:cNvSpPr>
          <p:nvPr/>
        </p:nvSpPr>
        <p:spPr bwMode="auto">
          <a:xfrm>
            <a:off x="449540" y="1065213"/>
            <a:ext cx="86407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dirty="0" smtClean="0"/>
              <a:t>       Представляет </a:t>
            </a:r>
            <a:r>
              <a:rPr lang="ru-RU" dirty="0"/>
              <a:t>собой деятельность органов местного самоуправления района по составлению и рассмотрению проекта бюджета, утверждению и  исполнению бюджета, внешней проверке, рассмотрению и составлению отчета об исполнении бюджета и его утверждению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2042049717"/>
              </p:ext>
            </p:extLst>
          </p:nvPr>
        </p:nvGraphicFramePr>
        <p:xfrm>
          <a:off x="179512" y="2420888"/>
          <a:ext cx="8676456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11863" y="5229225"/>
            <a:ext cx="2447925" cy="3603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 smtClean="0"/>
              <a:t>     Бюджетный </a:t>
            </a:r>
            <a:r>
              <a:rPr lang="ru-RU" dirty="0"/>
              <a:t>год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03575" y="5661025"/>
            <a:ext cx="2592388" cy="35877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 smtClean="0"/>
              <a:t>    Бюджетный </a:t>
            </a:r>
            <a:r>
              <a:rPr lang="ru-RU" dirty="0"/>
              <a:t>период</a:t>
            </a:r>
          </a:p>
        </p:txBody>
      </p:sp>
      <p:cxnSp>
        <p:nvCxnSpPr>
          <p:cNvPr id="25" name="Прямая со стрелкой 24"/>
          <p:cNvCxnSpPr/>
          <p:nvPr/>
        </p:nvCxnSpPr>
        <p:spPr>
          <a:xfrm flipV="1">
            <a:off x="250825" y="5581650"/>
            <a:ext cx="0" cy="5111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50825" y="6091238"/>
            <a:ext cx="8642350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8893175" y="5588000"/>
            <a:ext cx="0" cy="5048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6300788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8101013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6300788" y="5157788"/>
            <a:ext cx="18002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C3D7CA31-2F26-4B21-BC92-35E48816A07E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625333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8622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914582" y="116632"/>
            <a:ext cx="7561212" cy="583622"/>
          </a:xfrm>
        </p:spPr>
        <p:txBody>
          <a:bodyPr/>
          <a:lstStyle/>
          <a:p>
            <a:pPr eaLnBrk="1" hangingPunct="1"/>
            <a:r>
              <a:rPr lang="ru-RU" alt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Муниципальная программа  «Энергосбережение и повышение энергетической эффективности  Дергачевского муниципального района» за 2022 год</a:t>
            </a:r>
          </a:p>
        </p:txBody>
      </p:sp>
      <p:graphicFrame>
        <p:nvGraphicFramePr>
          <p:cNvPr id="13" name="Объект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16621299"/>
              </p:ext>
            </p:extLst>
          </p:nvPr>
        </p:nvGraphicFramePr>
        <p:xfrm>
          <a:off x="2771800" y="1052734"/>
          <a:ext cx="6108347" cy="1853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58997"/>
                <a:gridCol w="903031"/>
                <a:gridCol w="849911"/>
                <a:gridCol w="796408"/>
              </a:tblGrid>
              <a:tr h="442560"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План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Исполнение 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% исполнения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13625">
                <a:tc>
                  <a:txBody>
                    <a:bodyPr/>
                    <a:lstStyle/>
                    <a:p>
                      <a:pPr marL="203200" marR="0" lvl="0" indent="0" algn="ctr" defTabSz="914400" rtl="0" eaLnBrk="1" fontAlgn="auto" latinLnBrk="0" hangingPunct="1">
                        <a:lnSpc>
                          <a:spcPts val="2188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+mn-ea"/>
                          <a:cs typeface="+mn-cs"/>
                        </a:rPr>
                        <a:t>Ресурсное обеспечение реализации муниципальной программы, тыс.руб.</a:t>
                      </a:r>
                      <a:endParaRPr kumimoji="0" lang="ru-RU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omic Sans MS" pitchFamily="66" charset="0"/>
                        <a:ea typeface="+mn-ea"/>
                        <a:cs typeface="+mn-cs"/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4447,0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4447,0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Объект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570623793"/>
              </p:ext>
            </p:extLst>
          </p:nvPr>
        </p:nvGraphicFramePr>
        <p:xfrm>
          <a:off x="468311" y="3068959"/>
          <a:ext cx="8411835" cy="3487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03183"/>
                <a:gridCol w="3108652"/>
              </a:tblGrid>
              <a:tr h="432049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Важнейшие целевые показатели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Достигнутые результаты</a:t>
                      </a:r>
                      <a:endParaRPr lang="ru-RU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89698"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Цель программы: </a:t>
                      </a:r>
                      <a:r>
                        <a:rPr lang="ru-RU" sz="1100" dirty="0" smtClean="0"/>
                        <a:t>достижение наиболее высоких целевых показателей энергосбережения и снижение финансовой нагрузки на бюджет за счет сокращения платежей за потребление  тепло- и газоснабжение.: - основные задачи Программы: 1. - повышение энергетической эффективности использования энергоресурсов в организации, 2. - снижение затрат на энергоресурсы; 3. - снижение затрат на оплату энергоресурсов; 4. - снижение в сопоставимых условиях объема потребленных учреждением  топлива, тепловой энергии, электрической энергии; 5. - реализация организационных мероприятий по энергосбережению и повышению энергетической эффективности; 6. - оснащение приборами учета используемых энергетических ресурсов.</a:t>
                      </a:r>
                      <a:endParaRPr lang="ru-RU" sz="11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582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Проведение </a:t>
                      </a:r>
                      <a:r>
                        <a:rPr lang="ru-RU" sz="13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энерго</a:t>
                      </a:r>
                      <a:r>
                        <a:rPr lang="ru-RU" sz="13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и </a:t>
                      </a:r>
                      <a:r>
                        <a:rPr lang="ru-RU" sz="13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ресурсосберега</a:t>
                      </a:r>
                      <a:r>
                        <a:rPr lang="ru-RU" sz="13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ru-RU" sz="13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ющих</a:t>
                      </a:r>
                      <a:r>
                        <a:rPr lang="ru-RU" sz="13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мероприятий является необходимым условием развития учреждений. Повышение эффективности использования энергии позволит решить целый ряд энергетических проблем, накопившихся к настоящему времени.</a:t>
                      </a:r>
                      <a:endParaRPr lang="ru-RU" sz="13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снижение удельных величин потребления </a:t>
                      </a:r>
                      <a:r>
                        <a:rPr lang="ru-RU" sz="12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топливно</a:t>
                      </a:r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 энергетических ресурсов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8702854" y="6488668"/>
            <a:ext cx="3545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5E26C584-1218-41BD-961B-A4144921C44F}" type="slidenum">
              <a:rPr lang="ru-RU" sz="1200"/>
              <a:pPr/>
              <a:t>50</a:t>
            </a:fld>
            <a:endParaRPr lang="ru-RU" sz="12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894440"/>
            <a:ext cx="1243516" cy="1587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2742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227" name="AutoShape 944"/>
          <p:cNvSpPr>
            <a:spLocks noChangeArrowheads="1"/>
          </p:cNvSpPr>
          <p:nvPr/>
        </p:nvSpPr>
        <p:spPr bwMode="auto">
          <a:xfrm>
            <a:off x="0" y="2132856"/>
            <a:ext cx="4326919" cy="2304256"/>
          </a:xfrm>
          <a:prstGeom prst="flowChartAlternateProcess">
            <a:avLst/>
          </a:prstGeom>
          <a:gradFill flip="none" rotWithShape="1">
            <a:gsLst>
              <a:gs pos="0">
                <a:srgbClr val="00CCFF">
                  <a:shade val="30000"/>
                  <a:satMod val="115000"/>
                </a:srgbClr>
              </a:gs>
              <a:gs pos="50000">
                <a:srgbClr val="00CCFF">
                  <a:shade val="67500"/>
                  <a:satMod val="115000"/>
                </a:srgbClr>
              </a:gs>
              <a:gs pos="100000">
                <a:srgbClr val="00CCFF">
                  <a:shade val="100000"/>
                  <a:satMod val="115000"/>
                </a:srgbClr>
              </a:gs>
            </a:gsLst>
            <a:lin ang="2700000" scaled="1"/>
            <a:tileRect/>
          </a:gra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121893000" prstMaterial="legacyPlastic">
            <a:bevelT w="13500" h="13500" prst="angle"/>
            <a:bevelB w="13500" h="13500" prst="angle"/>
            <a:extrusionClr>
              <a:srgbClr val="00CCFF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1200" dirty="0" smtClean="0">
                <a:solidFill>
                  <a:srgbClr val="FFFFFF"/>
                </a:solidFill>
                <a:cs typeface="Arial" charset="0"/>
              </a:rPr>
              <a:t>Объекты социальной сферы – 1: </a:t>
            </a:r>
          </a:p>
          <a:p>
            <a:pPr algn="ctr"/>
            <a:r>
              <a:rPr lang="ru-RU" sz="1200" dirty="0" smtClean="0">
                <a:solidFill>
                  <a:srgbClr val="FFFFFF"/>
                </a:solidFill>
                <a:cs typeface="Arial" charset="0"/>
              </a:rPr>
              <a:t>Укрепление  материально- технической  </a:t>
            </a:r>
          </a:p>
          <a:p>
            <a:pPr algn="ctr"/>
            <a:r>
              <a:rPr lang="ru-RU" sz="1200" dirty="0" smtClean="0">
                <a:solidFill>
                  <a:srgbClr val="FFFFFF"/>
                </a:solidFill>
                <a:cs typeface="Arial" charset="0"/>
              </a:rPr>
              <a:t>базы  ДООЛ «Солнечный» .</a:t>
            </a:r>
          </a:p>
          <a:p>
            <a:pPr algn="ctr"/>
            <a:r>
              <a:rPr lang="ru-RU" sz="1200" dirty="0" smtClean="0">
                <a:solidFill>
                  <a:srgbClr val="FFFFFF"/>
                </a:solidFill>
                <a:cs typeface="Arial" charset="0"/>
              </a:rPr>
              <a:t>Объем финансирования за счет средств  местного </a:t>
            </a:r>
          </a:p>
          <a:p>
            <a:pPr algn="ctr"/>
            <a:r>
              <a:rPr lang="ru-RU" sz="1200" dirty="0" smtClean="0">
                <a:solidFill>
                  <a:srgbClr val="FFFFFF"/>
                </a:solidFill>
                <a:cs typeface="Arial" charset="0"/>
              </a:rPr>
              <a:t>бюджета:  </a:t>
            </a:r>
          </a:p>
          <a:p>
            <a:pPr algn="ctr"/>
            <a:r>
              <a:rPr lang="ru-RU" sz="1200" dirty="0" smtClean="0">
                <a:solidFill>
                  <a:srgbClr val="FFFFFF"/>
                </a:solidFill>
                <a:cs typeface="Arial" charset="0"/>
              </a:rPr>
              <a:t>факт –  826,5 т.р. </a:t>
            </a:r>
          </a:p>
          <a:p>
            <a:pPr algn="ctr"/>
            <a:r>
              <a:rPr lang="ru-RU" sz="1200" dirty="0" smtClean="0">
                <a:solidFill>
                  <a:srgbClr val="FFFFFF"/>
                </a:solidFill>
                <a:cs typeface="Arial" charset="0"/>
              </a:rPr>
              <a:t>Ожидаемые результаты  от реализации: </a:t>
            </a:r>
          </a:p>
          <a:p>
            <a:pPr algn="ctr"/>
            <a:r>
              <a:rPr lang="ru-RU" sz="1200" dirty="0" smtClean="0">
                <a:solidFill>
                  <a:srgbClr val="FFFFFF"/>
                </a:solidFill>
                <a:cs typeface="Arial" charset="0"/>
              </a:rPr>
              <a:t>повышение уровня комфортности  проживания ,</a:t>
            </a:r>
          </a:p>
          <a:p>
            <a:pPr algn="ctr"/>
            <a:r>
              <a:rPr lang="ru-RU" sz="1200" dirty="0" smtClean="0">
                <a:solidFill>
                  <a:srgbClr val="FFFFFF"/>
                </a:solidFill>
                <a:cs typeface="Arial" charset="0"/>
              </a:rPr>
              <a:t> увеличение общей численности детей, </a:t>
            </a:r>
          </a:p>
          <a:p>
            <a:pPr algn="ctr"/>
            <a:r>
              <a:rPr lang="ru-RU" sz="1200" dirty="0" smtClean="0">
                <a:solidFill>
                  <a:srgbClr val="FFFFFF"/>
                </a:solidFill>
                <a:cs typeface="Arial" charset="0"/>
              </a:rPr>
              <a:t>отдохнувших в лагере  </a:t>
            </a:r>
          </a:p>
          <a:p>
            <a:pPr algn="ctr"/>
            <a:r>
              <a:rPr lang="ru-RU" sz="1200" dirty="0" smtClean="0">
                <a:solidFill>
                  <a:srgbClr val="FFFFFF"/>
                </a:solidFill>
                <a:cs typeface="Arial" charset="0"/>
              </a:rPr>
              <a:t> </a:t>
            </a:r>
            <a:endParaRPr lang="ru-RU" sz="12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Заголовок 4"/>
          <p:cNvSpPr>
            <a:spLocks/>
          </p:cNvSpPr>
          <p:nvPr/>
        </p:nvSpPr>
        <p:spPr bwMode="auto">
          <a:xfrm rot="10800000" flipV="1">
            <a:off x="802481" y="115888"/>
            <a:ext cx="6865862" cy="828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2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Реализация социально-значимых проектов  </a:t>
            </a:r>
          </a:p>
          <a:p>
            <a:pPr algn="ctr">
              <a:defRPr/>
            </a:pPr>
            <a:r>
              <a:rPr lang="ru-RU" sz="22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Дергачевского муниципального района в 2022 году</a:t>
            </a:r>
            <a:endParaRPr lang="ru-RU" sz="22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692235" name="AutoShape 942"/>
          <p:cNvSpPr>
            <a:spLocks noChangeArrowheads="1"/>
          </p:cNvSpPr>
          <p:nvPr/>
        </p:nvSpPr>
        <p:spPr bwMode="auto">
          <a:xfrm>
            <a:off x="4716016" y="2463414"/>
            <a:ext cx="4427983" cy="2477754"/>
          </a:xfrm>
          <a:prstGeom prst="flowChartAlternateProcess">
            <a:avLst/>
          </a:prstGeom>
          <a:gradFill flip="none" rotWithShape="1">
            <a:gsLst>
              <a:gs pos="0">
                <a:srgbClr val="00CCFF">
                  <a:shade val="30000"/>
                  <a:satMod val="115000"/>
                </a:srgbClr>
              </a:gs>
              <a:gs pos="50000">
                <a:srgbClr val="00CCFF">
                  <a:shade val="67500"/>
                  <a:satMod val="115000"/>
                </a:srgbClr>
              </a:gs>
              <a:gs pos="100000">
                <a:srgbClr val="00CCFF">
                  <a:shade val="100000"/>
                  <a:satMod val="115000"/>
                </a:srgbClr>
              </a:gs>
            </a:gsLst>
            <a:lin ang="2700000" scaled="1"/>
            <a:tileRect/>
          </a:gra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121893000" prstMaterial="legacyPlastic">
            <a:bevelT w="13500" h="13500" prst="angle"/>
            <a:bevelB w="13500" h="13500" prst="angle"/>
            <a:extrusionClr>
              <a:srgbClr val="00CCFF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1200" dirty="0" smtClean="0">
                <a:solidFill>
                  <a:srgbClr val="FFFFFF"/>
                </a:solidFill>
                <a:cs typeface="Arial" charset="0"/>
              </a:rPr>
              <a:t>Субсидии молодым семьям на </a:t>
            </a:r>
          </a:p>
          <a:p>
            <a:pPr algn="ctr"/>
            <a:r>
              <a:rPr lang="ru-RU" sz="1200" dirty="0" smtClean="0">
                <a:solidFill>
                  <a:srgbClr val="FFFFFF"/>
                </a:solidFill>
                <a:cs typeface="Arial" charset="0"/>
              </a:rPr>
              <a:t>приобретение  (строительство)жилья –</a:t>
            </a:r>
          </a:p>
          <a:p>
            <a:pPr algn="ctr"/>
            <a:r>
              <a:rPr lang="ru-RU" sz="1200" dirty="0" smtClean="0">
                <a:solidFill>
                  <a:srgbClr val="FFFFFF"/>
                </a:solidFill>
                <a:cs typeface="Arial" charset="0"/>
              </a:rPr>
              <a:t>2 семьи.   </a:t>
            </a:r>
          </a:p>
          <a:p>
            <a:pPr algn="ctr"/>
            <a:r>
              <a:rPr lang="ru-RU" sz="1200" dirty="0" smtClean="0">
                <a:solidFill>
                  <a:srgbClr val="FFFFFF"/>
                </a:solidFill>
                <a:cs typeface="Arial" charset="0"/>
              </a:rPr>
              <a:t>Объем финансирования: факт  746,3 т.р. </a:t>
            </a:r>
          </a:p>
          <a:p>
            <a:pPr algn="ctr"/>
            <a:r>
              <a:rPr lang="ru-RU" sz="1200" dirty="0" smtClean="0">
                <a:solidFill>
                  <a:srgbClr val="FFFFFF"/>
                </a:solidFill>
                <a:cs typeface="Arial" charset="0"/>
              </a:rPr>
              <a:t>Ожидаемые результаты от реализации: </a:t>
            </a:r>
          </a:p>
          <a:p>
            <a:pPr algn="ctr"/>
            <a:r>
              <a:rPr lang="ru-RU" sz="1200" dirty="0" smtClean="0">
                <a:solidFill>
                  <a:srgbClr val="FFFFFF"/>
                </a:solidFill>
                <a:cs typeface="Arial" charset="0"/>
              </a:rPr>
              <a:t>развитие </a:t>
            </a:r>
            <a:r>
              <a:rPr lang="ru-RU" sz="1200" dirty="0">
                <a:solidFill>
                  <a:srgbClr val="FFFFFF"/>
                </a:solidFill>
                <a:cs typeface="Arial" charset="0"/>
              </a:rPr>
              <a:t>и закрепление </a:t>
            </a:r>
            <a:endParaRPr lang="ru-RU" sz="1200" dirty="0" smtClean="0">
              <a:solidFill>
                <a:srgbClr val="FFFFFF"/>
              </a:solidFill>
              <a:cs typeface="Arial" charset="0"/>
            </a:endParaRPr>
          </a:p>
          <a:p>
            <a:pPr algn="ctr"/>
            <a:r>
              <a:rPr lang="ru-RU" sz="1200" dirty="0" smtClean="0">
                <a:solidFill>
                  <a:srgbClr val="FFFFFF"/>
                </a:solidFill>
                <a:cs typeface="Arial" charset="0"/>
              </a:rPr>
              <a:t>положительных </a:t>
            </a:r>
            <a:r>
              <a:rPr lang="ru-RU" sz="1200" dirty="0">
                <a:solidFill>
                  <a:srgbClr val="FFFFFF"/>
                </a:solidFill>
                <a:cs typeface="Arial" charset="0"/>
              </a:rPr>
              <a:t>демографических </a:t>
            </a:r>
            <a:endParaRPr lang="ru-RU" sz="1200" dirty="0" smtClean="0">
              <a:solidFill>
                <a:srgbClr val="FFFFFF"/>
              </a:solidFill>
              <a:cs typeface="Arial" charset="0"/>
            </a:endParaRPr>
          </a:p>
          <a:p>
            <a:pPr algn="ctr"/>
            <a:r>
              <a:rPr lang="ru-RU" sz="1200" dirty="0" smtClean="0">
                <a:solidFill>
                  <a:srgbClr val="FFFFFF"/>
                </a:solidFill>
                <a:cs typeface="Arial" charset="0"/>
              </a:rPr>
              <a:t>тенденций </a:t>
            </a:r>
            <a:r>
              <a:rPr lang="ru-RU" sz="1200" dirty="0">
                <a:solidFill>
                  <a:srgbClr val="FFFFFF"/>
                </a:solidFill>
                <a:cs typeface="Arial" charset="0"/>
              </a:rPr>
              <a:t>в обществе </a:t>
            </a:r>
            <a:endParaRPr lang="ru-RU" sz="1200" dirty="0" smtClean="0">
              <a:solidFill>
                <a:srgbClr val="FFFFFF"/>
              </a:solidFill>
              <a:cs typeface="Arial" charset="0"/>
            </a:endParaRPr>
          </a:p>
          <a:p>
            <a:pPr algn="ctr"/>
            <a:endParaRPr lang="ru-RU" sz="12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92241" name="TextBox 17"/>
          <p:cNvSpPr txBox="1">
            <a:spLocks noChangeArrowheads="1"/>
          </p:cNvSpPr>
          <p:nvPr/>
        </p:nvSpPr>
        <p:spPr bwMode="auto">
          <a:xfrm>
            <a:off x="7858125" y="38100"/>
            <a:ext cx="1285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662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13803" y="4509120"/>
            <a:ext cx="3594102" cy="2269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8675688" y="6381750"/>
            <a:ext cx="371475" cy="365125"/>
          </a:xfrm>
        </p:spPr>
        <p:txBody>
          <a:bodyPr/>
          <a:lstStyle/>
          <a:p>
            <a:pPr>
              <a:defRPr/>
            </a:pPr>
            <a:fld id="{5E26C584-1218-41BD-961B-A4144921C44F}" type="slidenum">
              <a:rPr lang="ru-RU">
                <a:solidFill>
                  <a:schemeClr val="tx1"/>
                </a:solidFill>
              </a:rPr>
              <a:pPr>
                <a:defRPr/>
              </a:pPr>
              <a:t>51</a:t>
            </a:fld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5" name="Picture 3" descr="C:\Users\Администратор\Downloads\щщщщ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2835" y="5062211"/>
            <a:ext cx="3822243" cy="1700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6627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12205" y="115887"/>
            <a:ext cx="1386094" cy="1966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7151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944"/>
          <p:cNvSpPr>
            <a:spLocks noChangeArrowheads="1"/>
          </p:cNvSpPr>
          <p:nvPr/>
        </p:nvSpPr>
        <p:spPr bwMode="auto">
          <a:xfrm>
            <a:off x="68893" y="3527160"/>
            <a:ext cx="4227165" cy="3168352"/>
          </a:xfrm>
          <a:prstGeom prst="flowChartAlternateProcess">
            <a:avLst/>
          </a:prstGeom>
          <a:gradFill flip="none" rotWithShape="1">
            <a:gsLst>
              <a:gs pos="0">
                <a:srgbClr val="00CCFF">
                  <a:shade val="30000"/>
                  <a:satMod val="115000"/>
                </a:srgbClr>
              </a:gs>
              <a:gs pos="50000">
                <a:srgbClr val="00CCFF">
                  <a:shade val="67500"/>
                  <a:satMod val="115000"/>
                </a:srgbClr>
              </a:gs>
              <a:gs pos="100000">
                <a:srgbClr val="00CCFF">
                  <a:shade val="100000"/>
                  <a:satMod val="115000"/>
                </a:srgbClr>
              </a:gs>
            </a:gsLst>
            <a:lin ang="2700000" scaled="1"/>
            <a:tileRect/>
          </a:gra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121893000" prstMaterial="legacyPlastic">
            <a:bevelT w="13500" h="13500" prst="angle"/>
            <a:bevelB w="13500" h="13500" prst="angle"/>
            <a:extrusionClr>
              <a:srgbClr val="00CCFF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1200" dirty="0">
                <a:cs typeface="Arial" charset="0"/>
              </a:rPr>
              <a:t>Объекты культуры - </a:t>
            </a:r>
            <a:r>
              <a:rPr lang="ru-RU" sz="1200" dirty="0" smtClean="0">
                <a:cs typeface="Arial" charset="0"/>
              </a:rPr>
              <a:t>2: </a:t>
            </a:r>
            <a:endParaRPr lang="ru-RU" sz="1200" dirty="0">
              <a:cs typeface="Arial" charset="0"/>
            </a:endParaRPr>
          </a:p>
          <a:p>
            <a:pPr algn="ctr"/>
            <a:r>
              <a:rPr lang="ru-RU" sz="1200" dirty="0" smtClean="0">
                <a:cs typeface="Arial" charset="0"/>
              </a:rPr>
              <a:t>Объем </a:t>
            </a:r>
            <a:r>
              <a:rPr lang="ru-RU" sz="1200" dirty="0">
                <a:cs typeface="Arial" charset="0"/>
              </a:rPr>
              <a:t>финансирования </a:t>
            </a:r>
            <a:r>
              <a:rPr lang="ru-RU" sz="1200" dirty="0" smtClean="0">
                <a:cs typeface="Arial" charset="0"/>
              </a:rPr>
              <a:t> за </a:t>
            </a:r>
            <a:r>
              <a:rPr lang="ru-RU" sz="1200" dirty="0">
                <a:cs typeface="Arial" charset="0"/>
              </a:rPr>
              <a:t>счет </a:t>
            </a:r>
            <a:r>
              <a:rPr lang="ru-RU" sz="1200" dirty="0" smtClean="0">
                <a:cs typeface="Arial" charset="0"/>
              </a:rPr>
              <a:t>средств </a:t>
            </a:r>
          </a:p>
          <a:p>
            <a:pPr algn="ctr"/>
            <a:r>
              <a:rPr lang="ru-RU" sz="1200" dirty="0" smtClean="0">
                <a:cs typeface="Arial" charset="0"/>
              </a:rPr>
              <a:t>местного бюджета </a:t>
            </a:r>
            <a:r>
              <a:rPr lang="ru-RU" sz="1200" dirty="0">
                <a:cs typeface="Arial" charset="0"/>
              </a:rPr>
              <a:t>– </a:t>
            </a:r>
            <a:r>
              <a:rPr lang="ru-RU" sz="1200" dirty="0" smtClean="0">
                <a:cs typeface="Arial" charset="0"/>
              </a:rPr>
              <a:t>1601,3т.р , </a:t>
            </a:r>
          </a:p>
          <a:p>
            <a:pPr algn="ctr"/>
            <a:r>
              <a:rPr lang="ru-RU" sz="1200" dirty="0" smtClean="0">
                <a:cs typeface="Arial" charset="0"/>
              </a:rPr>
              <a:t>Ремонт крыши СДК с. Новоросляевка, </a:t>
            </a:r>
          </a:p>
          <a:p>
            <a:pPr algn="ctr"/>
            <a:r>
              <a:rPr lang="ru-RU" sz="1200" dirty="0" smtClean="0">
                <a:cs typeface="Arial" charset="0"/>
              </a:rPr>
              <a:t>текущий ремонт Центрального ДК и</a:t>
            </a:r>
          </a:p>
          <a:p>
            <a:pPr algn="ctr"/>
            <a:r>
              <a:rPr lang="ru-RU" sz="1200" dirty="0" smtClean="0">
                <a:cs typeface="Arial" charset="0"/>
              </a:rPr>
              <a:t>фасада Центральной библиотеки. </a:t>
            </a:r>
          </a:p>
          <a:p>
            <a:pPr algn="ctr"/>
            <a:r>
              <a:rPr lang="ru-RU" sz="1200" dirty="0" smtClean="0">
                <a:cs typeface="Arial" charset="0"/>
              </a:rPr>
              <a:t>Ожидаемые результаты  </a:t>
            </a:r>
            <a:r>
              <a:rPr lang="ru-RU" sz="1200" dirty="0">
                <a:cs typeface="Arial" charset="0"/>
              </a:rPr>
              <a:t>от </a:t>
            </a:r>
            <a:r>
              <a:rPr lang="ru-RU" sz="1200" dirty="0" smtClean="0">
                <a:cs typeface="Arial" charset="0"/>
              </a:rPr>
              <a:t>реализации: </a:t>
            </a:r>
          </a:p>
          <a:p>
            <a:pPr algn="ctr"/>
            <a:r>
              <a:rPr lang="ru-RU" sz="1200" dirty="0" smtClean="0">
                <a:cs typeface="Arial" charset="0"/>
              </a:rPr>
              <a:t>создание равных возможностей </a:t>
            </a:r>
          </a:p>
          <a:p>
            <a:pPr algn="ctr"/>
            <a:r>
              <a:rPr lang="ru-RU" sz="1200" dirty="0" smtClean="0">
                <a:cs typeface="Arial" charset="0"/>
              </a:rPr>
              <a:t>доступа к культурным ценностям </a:t>
            </a:r>
          </a:p>
          <a:p>
            <a:pPr algn="ctr"/>
            <a:r>
              <a:rPr lang="ru-RU" sz="1200" dirty="0" smtClean="0">
                <a:cs typeface="Arial" charset="0"/>
              </a:rPr>
              <a:t>для жителей района</a:t>
            </a:r>
            <a:endParaRPr lang="ru-RU" sz="1200" dirty="0">
              <a:cs typeface="Arial" charset="0"/>
            </a:endParaRPr>
          </a:p>
        </p:txBody>
      </p:sp>
      <p:sp>
        <p:nvSpPr>
          <p:cNvPr id="692235" name="AutoShape 942"/>
          <p:cNvSpPr>
            <a:spLocks noChangeArrowheads="1"/>
          </p:cNvSpPr>
          <p:nvPr/>
        </p:nvSpPr>
        <p:spPr bwMode="auto">
          <a:xfrm>
            <a:off x="4788024" y="1357298"/>
            <a:ext cx="4355976" cy="3444858"/>
          </a:xfrm>
          <a:prstGeom prst="flowChartAlternateProcess">
            <a:avLst/>
          </a:prstGeom>
          <a:gradFill flip="none" rotWithShape="1">
            <a:gsLst>
              <a:gs pos="0">
                <a:srgbClr val="00CCFF">
                  <a:shade val="30000"/>
                  <a:satMod val="115000"/>
                </a:srgbClr>
              </a:gs>
              <a:gs pos="50000">
                <a:srgbClr val="00CCFF">
                  <a:shade val="67500"/>
                  <a:satMod val="115000"/>
                </a:srgbClr>
              </a:gs>
              <a:gs pos="100000">
                <a:srgbClr val="00CCFF">
                  <a:shade val="100000"/>
                  <a:satMod val="115000"/>
                </a:srgbClr>
              </a:gs>
            </a:gsLst>
            <a:lin ang="2700000" scaled="1"/>
            <a:tileRect/>
          </a:gra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121893000" prstMaterial="legacyPlastic">
            <a:bevelT w="13500" h="13500" prst="angle"/>
            <a:bevelB w="13500" h="13500" prst="angle"/>
            <a:extrusionClr>
              <a:srgbClr val="00CCFF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1200" dirty="0">
                <a:cs typeface="Arial" charset="0"/>
              </a:rPr>
              <a:t>Объекты </a:t>
            </a:r>
            <a:r>
              <a:rPr lang="ru-RU" sz="1200" dirty="0" smtClean="0">
                <a:cs typeface="Arial" charset="0"/>
              </a:rPr>
              <a:t>образования </a:t>
            </a:r>
            <a:r>
              <a:rPr lang="ru-RU" sz="1200" dirty="0">
                <a:cs typeface="Arial" charset="0"/>
              </a:rPr>
              <a:t>- </a:t>
            </a:r>
            <a:r>
              <a:rPr lang="ru-RU" sz="1200" dirty="0" smtClean="0">
                <a:cs typeface="Arial" charset="0"/>
              </a:rPr>
              <a:t>4: </a:t>
            </a:r>
          </a:p>
          <a:p>
            <a:pPr algn="ctr"/>
            <a:r>
              <a:rPr lang="ru-RU" sz="1200" dirty="0" smtClean="0">
                <a:cs typeface="Arial" charset="0"/>
              </a:rPr>
              <a:t>Произведен частичный ремонт </a:t>
            </a:r>
            <a:r>
              <a:rPr lang="ru-RU" sz="1200" dirty="0">
                <a:cs typeface="Arial" charset="0"/>
              </a:rPr>
              <a:t>мягкой </a:t>
            </a:r>
            <a:r>
              <a:rPr lang="ru-RU" sz="1200" dirty="0" smtClean="0">
                <a:cs typeface="Arial" charset="0"/>
              </a:rPr>
              <a:t>кровли зданий </a:t>
            </a:r>
          </a:p>
          <a:p>
            <a:pPr algn="ctr"/>
            <a:r>
              <a:rPr lang="ru-RU" sz="1200" dirty="0" smtClean="0">
                <a:cs typeface="Arial" charset="0"/>
              </a:rPr>
              <a:t>Созданы  Точки роста в СОШ п. Орошаемый, </a:t>
            </a:r>
          </a:p>
          <a:p>
            <a:pPr algn="ctr"/>
            <a:r>
              <a:rPr lang="ru-RU" sz="1200" dirty="0" smtClean="0">
                <a:cs typeface="Arial" charset="0"/>
              </a:rPr>
              <a:t>СОШ п. </a:t>
            </a:r>
            <a:r>
              <a:rPr lang="ru-RU" sz="1200" dirty="0" err="1" smtClean="0">
                <a:cs typeface="Arial" charset="0"/>
              </a:rPr>
              <a:t>Дмьяс</a:t>
            </a:r>
            <a:endParaRPr lang="ru-RU" sz="1200" dirty="0" smtClean="0">
              <a:cs typeface="Arial" charset="0"/>
            </a:endParaRPr>
          </a:p>
          <a:p>
            <a:pPr algn="ctr"/>
            <a:r>
              <a:rPr lang="ru-RU" sz="1200" dirty="0" smtClean="0">
                <a:cs typeface="Arial" charset="0"/>
              </a:rPr>
              <a:t>Ремонт  в </a:t>
            </a:r>
            <a:r>
              <a:rPr lang="ru-RU" sz="1200" dirty="0" err="1" smtClean="0">
                <a:cs typeface="Arial" charset="0"/>
              </a:rPr>
              <a:t>дс</a:t>
            </a:r>
            <a:r>
              <a:rPr lang="ru-RU" sz="1200" dirty="0" smtClean="0">
                <a:cs typeface="Arial" charset="0"/>
              </a:rPr>
              <a:t> Сказка, </a:t>
            </a:r>
            <a:r>
              <a:rPr lang="ru-RU" sz="1200" dirty="0" err="1" smtClean="0">
                <a:cs typeface="Arial" charset="0"/>
              </a:rPr>
              <a:t>дс</a:t>
            </a:r>
            <a:r>
              <a:rPr lang="ru-RU" sz="1200" dirty="0" smtClean="0">
                <a:cs typeface="Arial" charset="0"/>
              </a:rPr>
              <a:t> </a:t>
            </a:r>
            <a:r>
              <a:rPr lang="ru-RU" sz="1200" dirty="0" err="1" smtClean="0">
                <a:cs typeface="Arial" charset="0"/>
              </a:rPr>
              <a:t>Аленушка</a:t>
            </a:r>
            <a:endParaRPr lang="ru-RU" sz="1200" dirty="0" smtClean="0">
              <a:cs typeface="Arial" charset="0"/>
            </a:endParaRPr>
          </a:p>
          <a:p>
            <a:pPr algn="ctr"/>
            <a:r>
              <a:rPr lang="ru-RU" sz="1200" dirty="0" smtClean="0">
                <a:cs typeface="Arial" charset="0"/>
              </a:rPr>
              <a:t> Ожидаемые результаты от реализации: </a:t>
            </a:r>
          </a:p>
          <a:p>
            <a:pPr algn="ctr"/>
            <a:r>
              <a:rPr lang="ru-RU" sz="1200" dirty="0">
                <a:cs typeface="Arial" charset="0"/>
              </a:rPr>
              <a:t>Обеспечение государственных гарантий на получение </a:t>
            </a:r>
            <a:endParaRPr lang="ru-RU" sz="1200" dirty="0" smtClean="0">
              <a:cs typeface="Arial" charset="0"/>
            </a:endParaRPr>
          </a:p>
          <a:p>
            <a:pPr algn="ctr"/>
            <a:r>
              <a:rPr lang="ru-RU" sz="1200" dirty="0" smtClean="0">
                <a:cs typeface="Arial" charset="0"/>
              </a:rPr>
              <a:t>дошкольного </a:t>
            </a:r>
            <a:r>
              <a:rPr lang="ru-RU" sz="1200" dirty="0">
                <a:cs typeface="Arial" charset="0"/>
              </a:rPr>
              <a:t>образования  и повышение качества </a:t>
            </a:r>
            <a:endParaRPr lang="ru-RU" sz="1200" dirty="0" smtClean="0">
              <a:cs typeface="Arial" charset="0"/>
            </a:endParaRPr>
          </a:p>
          <a:p>
            <a:pPr algn="ctr"/>
            <a:r>
              <a:rPr lang="ru-RU" sz="1200" dirty="0" smtClean="0">
                <a:cs typeface="Arial" charset="0"/>
              </a:rPr>
              <a:t>образовательных </a:t>
            </a:r>
            <a:r>
              <a:rPr lang="ru-RU" sz="1200" dirty="0">
                <a:cs typeface="Arial" charset="0"/>
              </a:rPr>
              <a:t>услуг; повышение доступности </a:t>
            </a:r>
            <a:endParaRPr lang="ru-RU" sz="1200" dirty="0" smtClean="0">
              <a:cs typeface="Arial" charset="0"/>
            </a:endParaRPr>
          </a:p>
          <a:p>
            <a:pPr algn="ctr"/>
            <a:r>
              <a:rPr lang="ru-RU" sz="1200" dirty="0" smtClean="0">
                <a:cs typeface="Arial" charset="0"/>
              </a:rPr>
              <a:t>качественного общего </a:t>
            </a:r>
            <a:r>
              <a:rPr lang="ru-RU" sz="1200" dirty="0">
                <a:cs typeface="Arial" charset="0"/>
              </a:rPr>
              <a:t>и дополнительного образования, </a:t>
            </a:r>
            <a:endParaRPr lang="ru-RU" sz="1200" dirty="0" smtClean="0">
              <a:cs typeface="Arial" charset="0"/>
            </a:endParaRPr>
          </a:p>
          <a:p>
            <a:pPr algn="ctr"/>
            <a:r>
              <a:rPr lang="ru-RU" sz="1200" dirty="0" smtClean="0">
                <a:cs typeface="Arial" charset="0"/>
              </a:rPr>
              <a:t>укрепление </a:t>
            </a:r>
            <a:r>
              <a:rPr lang="ru-RU" sz="1200" dirty="0">
                <a:cs typeface="Arial" charset="0"/>
              </a:rPr>
              <a:t>здоровья, повышение физической </a:t>
            </a:r>
            <a:r>
              <a:rPr lang="ru-RU" sz="1200" dirty="0" smtClean="0">
                <a:cs typeface="Arial" charset="0"/>
              </a:rPr>
              <a:t>подготовлен-</a:t>
            </a:r>
          </a:p>
          <a:p>
            <a:pPr algn="ctr"/>
            <a:r>
              <a:rPr lang="ru-RU" sz="1200" dirty="0" err="1">
                <a:cs typeface="Arial" charset="0"/>
              </a:rPr>
              <a:t>н</a:t>
            </a:r>
            <a:r>
              <a:rPr lang="ru-RU" sz="1200" dirty="0" err="1" smtClean="0">
                <a:cs typeface="Arial" charset="0"/>
              </a:rPr>
              <a:t>ости</a:t>
            </a:r>
            <a:r>
              <a:rPr lang="ru-RU" sz="1200" dirty="0" smtClean="0">
                <a:cs typeface="Arial" charset="0"/>
              </a:rPr>
              <a:t> и </a:t>
            </a:r>
            <a:r>
              <a:rPr lang="ru-RU" sz="1200" dirty="0">
                <a:cs typeface="Arial" charset="0"/>
              </a:rPr>
              <a:t>развитие физических качеств у детей  </a:t>
            </a:r>
          </a:p>
        </p:txBody>
      </p:sp>
      <p:sp>
        <p:nvSpPr>
          <p:cNvPr id="692241" name="TextBox 17"/>
          <p:cNvSpPr txBox="1">
            <a:spLocks noChangeArrowheads="1"/>
          </p:cNvSpPr>
          <p:nvPr/>
        </p:nvSpPr>
        <p:spPr bwMode="auto">
          <a:xfrm>
            <a:off x="7858125" y="38100"/>
            <a:ext cx="1285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8675688" y="6381750"/>
            <a:ext cx="371475" cy="365125"/>
          </a:xfrm>
        </p:spPr>
        <p:txBody>
          <a:bodyPr/>
          <a:lstStyle/>
          <a:p>
            <a:pPr>
              <a:defRPr/>
            </a:pPr>
            <a:fld id="{5E26C584-1218-41BD-961B-A4144921C44F}" type="slidenum">
              <a:rPr lang="ru-RU">
                <a:solidFill>
                  <a:schemeClr val="tx1"/>
                </a:solidFill>
              </a:rPr>
              <a:pPr>
                <a:defRPr/>
              </a:pPr>
              <a:t>52</a:t>
            </a:fld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74146" name="AutoShape 2" descr="https://www.culture.ru/storage/images/2a840e31e532b9b200fa275e3d559a95/53df591ad207823d854835d37ba1c7d9.jpeg/_/def2988d31d273d959b685a31d5e8bd9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 descr="img3651_0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857488" cy="2069199"/>
          </a:xfrm>
          <a:prstGeom prst="rect">
            <a:avLst/>
          </a:prstGeom>
        </p:spPr>
      </p:pic>
      <p:sp>
        <p:nvSpPr>
          <p:cNvPr id="2" name="AutoShape 2" descr="https://cdn.culture.ru/images/d5b5818a-9e8d-515e-a5d0-ce4a423a9a0a/c_fill,g_center,w_884,h_442/5dfebfb2cb38413d58d14572149652eb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Рисунок 10" descr="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14480" y="1785926"/>
            <a:ext cx="3143272" cy="2214578"/>
          </a:xfrm>
          <a:prstGeom prst="rect">
            <a:avLst/>
          </a:prstGeom>
        </p:spPr>
      </p:pic>
      <p:pic>
        <p:nvPicPr>
          <p:cNvPr id="14" name="Рисунок 13" descr="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6314" y="4250286"/>
            <a:ext cx="3214710" cy="2409150"/>
          </a:xfrm>
          <a:prstGeom prst="rect">
            <a:avLst/>
          </a:prstGeom>
        </p:spPr>
      </p:pic>
      <p:pic>
        <p:nvPicPr>
          <p:cNvPr id="15" name="Рисунок 14" descr="pdd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00760" y="-107206"/>
            <a:ext cx="2714644" cy="2035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0207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8137525" y="909638"/>
            <a:ext cx="758825" cy="263525"/>
          </a:xfrm>
          <a:prstGeom prst="rect">
            <a:avLst/>
          </a:prstGeom>
        </p:spPr>
        <p:txBody>
          <a:bodyPr lIns="68580" tIns="34290" rIns="68580" bIns="3429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ru-RU" sz="1050" dirty="0">
              <a:solidFill>
                <a:prstClr val="black"/>
              </a:solidFill>
            </a:endParaRPr>
          </a:p>
        </p:txBody>
      </p:sp>
      <p:graphicFrame>
        <p:nvGraphicFramePr>
          <p:cNvPr id="709637" name="Диаграмма 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896525122"/>
              </p:ext>
            </p:extLst>
          </p:nvPr>
        </p:nvGraphicFramePr>
        <p:xfrm>
          <a:off x="0" y="2349500"/>
          <a:ext cx="9282113" cy="5253038"/>
        </p:xfrm>
        <a:graphic>
          <a:graphicData uri="http://schemas.openxmlformats.org/presentationml/2006/ole">
            <p:oleObj spid="_x0000_s592334" name="Worksheet" r:id="rId4" imgW="8315449" imgH="4705209" progId="Excel.Sheet.8">
              <p:embed/>
            </p:oleObj>
          </a:graphicData>
        </a:graphic>
      </p:graphicFrame>
      <p:graphicFrame>
        <p:nvGraphicFramePr>
          <p:cNvPr id="709638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204636824"/>
              </p:ext>
            </p:extLst>
          </p:nvPr>
        </p:nvGraphicFramePr>
        <p:xfrm>
          <a:off x="287338" y="1077913"/>
          <a:ext cx="8515350" cy="1279517"/>
        </p:xfrm>
        <a:graphic>
          <a:graphicData uri="http://schemas.openxmlformats.org/presentationml/2006/ole">
            <p:oleObj spid="_x0000_s592335" name="Worksheet" r:id="rId5" imgW="5943780" imgH="2276562" progId="Excel.Sheet.8">
              <p:embed/>
            </p:oleObj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825500" y="4559300"/>
            <a:ext cx="538163" cy="1730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709641" name="Text Box 9"/>
          <p:cNvSpPr txBox="1">
            <a:spLocks noChangeArrowheads="1"/>
          </p:cNvSpPr>
          <p:nvPr/>
        </p:nvSpPr>
        <p:spPr bwMode="auto">
          <a:xfrm>
            <a:off x="8562010" y="6381328"/>
            <a:ext cx="51911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endParaRPr lang="ru-RU" sz="1400" dirty="0">
              <a:latin typeface="Times New Roman" pitchFamily="18" charset="0"/>
            </a:endParaRPr>
          </a:p>
          <a:p>
            <a:pPr algn="r">
              <a:spcBef>
                <a:spcPct val="50000"/>
              </a:spcBef>
            </a:pPr>
            <a:endParaRPr lang="ru-RU" sz="1400" dirty="0" smtClean="0">
              <a:latin typeface="Times New Roman" pitchFamily="18" charset="0"/>
            </a:endParaRPr>
          </a:p>
          <a:p>
            <a:pPr algn="r">
              <a:spcBef>
                <a:spcPct val="50000"/>
              </a:spcBef>
            </a:pPr>
            <a:endParaRPr lang="ru-RU" sz="1400" b="1" dirty="0">
              <a:latin typeface="Times New Roman" pitchFamily="18" charset="0"/>
            </a:endParaRPr>
          </a:p>
        </p:txBody>
      </p:sp>
      <p:sp>
        <p:nvSpPr>
          <p:cNvPr id="12" name="Заголовок 11"/>
          <p:cNvSpPr txBox="1">
            <a:spLocks noGrp="1"/>
          </p:cNvSpPr>
          <p:nvPr>
            <p:ph type="title"/>
          </p:nvPr>
        </p:nvSpPr>
        <p:spPr>
          <a:xfrm>
            <a:off x="825499" y="124278"/>
            <a:ext cx="8202559" cy="830997"/>
          </a:xfrm>
          <a:prstGeom prst="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800000" scaled="0"/>
          </a:gra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долг </a:t>
            </a:r>
          </a:p>
          <a:p>
            <a:pPr algn="ctr"/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Дергачевского муниципального района за 2016-2022 года </a:t>
            </a:r>
            <a:endParaRPr lang="ru-RU" sz="2400" b="1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751250" y="6432841"/>
            <a:ext cx="370384" cy="365125"/>
          </a:xfrm>
        </p:spPr>
        <p:txBody>
          <a:bodyPr/>
          <a:lstStyle/>
          <a:p>
            <a:pPr>
              <a:defRPr/>
            </a:pPr>
            <a:fld id="{DC830C88-CA26-413F-83BE-FBECB714F3A7}" type="slidenum">
              <a:rPr lang="ru-RU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53</a:t>
            </a:fld>
            <a:endParaRPr lang="ru-RU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787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Мероприятия по снижению муниципального долга </a:t>
            </a:r>
            <a:r>
              <a:rPr lang="ru-RU" sz="24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</a:t>
            </a:r>
            <a: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ергачевского муниципального района в 2022 году</a:t>
            </a:r>
            <a:endParaRPr lang="ru-RU" sz="24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41849008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16416" y="6356350"/>
            <a:ext cx="370384" cy="365125"/>
          </a:xfrm>
        </p:spPr>
        <p:txBody>
          <a:bodyPr/>
          <a:lstStyle/>
          <a:p>
            <a:pPr>
              <a:defRPr/>
            </a:pPr>
            <a:fld id="{DC830C88-CA26-413F-83BE-FBECB714F3A7}" type="slidenum">
              <a:rPr lang="ru-RU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54</a:t>
            </a:fld>
            <a:endParaRPr lang="ru-RU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295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14"/>
          <p:cNvSpPr>
            <a:spLocks noChangeArrowheads="1"/>
          </p:cNvSpPr>
          <p:nvPr/>
        </p:nvSpPr>
        <p:spPr bwMode="auto">
          <a:xfrm>
            <a:off x="1547813" y="767746"/>
            <a:ext cx="6480175" cy="519113"/>
          </a:xfrm>
          <a:prstGeom prst="rect">
            <a:avLst/>
          </a:prstGeom>
          <a:ln/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9A0000"/>
                </a:solidFill>
                <a:latin typeface="Times New Roman" pitchFamily="18" charset="0"/>
              </a:rPr>
              <a:t>Контактная информация</a:t>
            </a:r>
            <a:endParaRPr lang="ru-RU" sz="2800" b="1" dirty="0">
              <a:solidFill>
                <a:srgbClr val="9A0000"/>
              </a:solidFill>
              <a:latin typeface="Times New Roman" pitchFamily="18" charset="0"/>
            </a:endParaRPr>
          </a:p>
        </p:txBody>
      </p:sp>
      <p:sp>
        <p:nvSpPr>
          <p:cNvPr id="26628" name="Rectangle 15"/>
          <p:cNvSpPr>
            <a:spLocks noChangeArrowheads="1"/>
          </p:cNvSpPr>
          <p:nvPr/>
        </p:nvSpPr>
        <p:spPr bwMode="auto">
          <a:xfrm>
            <a:off x="852987" y="1778572"/>
            <a:ext cx="7488237" cy="4154984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endParaRPr lang="ru-RU" sz="2400" b="1" dirty="0" smtClean="0">
              <a:latin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</a:rPr>
              <a:t>Финансовое </a:t>
            </a:r>
            <a:r>
              <a:rPr lang="ru-RU" sz="2400" b="1" dirty="0">
                <a:latin typeface="Times New Roman" pitchFamily="18" charset="0"/>
              </a:rPr>
              <a:t>управление администрации  </a:t>
            </a:r>
            <a:r>
              <a:rPr lang="ru-RU" sz="2400" b="1" dirty="0" err="1" smtClean="0">
                <a:latin typeface="Times New Roman" pitchFamily="18" charset="0"/>
              </a:rPr>
              <a:t>Дергачевского</a:t>
            </a:r>
            <a:r>
              <a:rPr lang="ru-RU" sz="2400" b="1" dirty="0" smtClean="0">
                <a:latin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</a:rPr>
              <a:t>муниципального района </a:t>
            </a:r>
            <a:r>
              <a:rPr lang="ru-RU" sz="2400" b="1" dirty="0" smtClean="0">
                <a:latin typeface="Times New Roman" pitchFamily="18" charset="0"/>
              </a:rPr>
              <a:t>Саратовской области</a:t>
            </a:r>
            <a:endParaRPr lang="ru-RU" sz="2400" b="1" dirty="0">
              <a:latin typeface="Times New Roman" pitchFamily="18" charset="0"/>
            </a:endParaRPr>
          </a:p>
          <a:p>
            <a:endParaRPr lang="ru-RU" sz="2400" b="1" dirty="0">
              <a:latin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</a:rPr>
              <a:t>Местонахождение: 413440, Саратовская область, </a:t>
            </a:r>
            <a:r>
              <a:rPr lang="ru-RU" sz="2400" dirty="0" err="1">
                <a:latin typeface="Times New Roman" pitchFamily="18" charset="0"/>
              </a:rPr>
              <a:t>р.п.Дергачи</a:t>
            </a:r>
            <a:r>
              <a:rPr lang="ru-RU" sz="2400" dirty="0">
                <a:latin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</a:rPr>
              <a:t>пер.Гоголя</a:t>
            </a:r>
            <a:r>
              <a:rPr lang="ru-RU" sz="2400" dirty="0">
                <a:latin typeface="Times New Roman" pitchFamily="18" charset="0"/>
              </a:rPr>
              <a:t>, д. 7, </a:t>
            </a:r>
            <a:endParaRPr lang="ru-RU" sz="2400" dirty="0" smtClean="0">
              <a:latin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</a:rPr>
              <a:t>код </a:t>
            </a:r>
            <a:r>
              <a:rPr lang="ru-RU" sz="2400" dirty="0">
                <a:latin typeface="Times New Roman" pitchFamily="18" charset="0"/>
              </a:rPr>
              <a:t>8-845-63, телефон/факс </a:t>
            </a:r>
            <a:r>
              <a:rPr lang="ru-RU" sz="2400" dirty="0" smtClean="0">
                <a:latin typeface="Times New Roman" pitchFamily="18" charset="0"/>
              </a:rPr>
              <a:t>2-18-09</a:t>
            </a:r>
          </a:p>
          <a:p>
            <a:r>
              <a:rPr lang="ru-RU" sz="2400" dirty="0" smtClean="0">
                <a:latin typeface="Times New Roman" pitchFamily="18" charset="0"/>
              </a:rPr>
              <a:t>Адрес </a:t>
            </a:r>
            <a:r>
              <a:rPr lang="ru-RU" sz="2400" dirty="0">
                <a:latin typeface="Times New Roman" pitchFamily="18" charset="0"/>
              </a:rPr>
              <a:t>электронной почты: </a:t>
            </a:r>
            <a:r>
              <a:rPr lang="en-US" sz="2400" dirty="0" smtClean="0">
                <a:latin typeface="Times New Roman" pitchFamily="18" charset="0"/>
                <a:hlinkClick r:id="rId2"/>
              </a:rPr>
              <a:t>fo06@finderg.ru</a:t>
            </a:r>
            <a:endParaRPr lang="ru-RU" sz="2400" dirty="0" smtClean="0">
              <a:latin typeface="Times New Roman" pitchFamily="18" charset="0"/>
            </a:endParaRPr>
          </a:p>
          <a:p>
            <a:endParaRPr lang="en-US" sz="2400" dirty="0">
              <a:latin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</a:rPr>
              <a:t>График работы: с 8:00 до 17:00 </a:t>
            </a:r>
            <a:r>
              <a:rPr lang="ru-RU" sz="2400" dirty="0" smtClean="0">
                <a:latin typeface="Times New Roman" pitchFamily="18" charset="0"/>
              </a:rPr>
              <a:t>понедельник-пятница</a:t>
            </a:r>
            <a:r>
              <a:rPr lang="en-US" sz="2400" dirty="0" smtClean="0">
                <a:latin typeface="Times New Roman" pitchFamily="18" charset="0"/>
              </a:rPr>
              <a:t>        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5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8675688" y="6381750"/>
            <a:ext cx="371475" cy="365125"/>
          </a:xfrm>
        </p:spPr>
        <p:txBody>
          <a:bodyPr/>
          <a:lstStyle/>
          <a:p>
            <a:pPr>
              <a:defRPr/>
            </a:pPr>
            <a:fld id="{5E26C584-1218-41BD-961B-A4144921C44F}" type="slidenum">
              <a:rPr lang="ru-RU"/>
              <a:pPr>
                <a:defRPr/>
              </a:pPr>
              <a:t>55</a:t>
            </a:fld>
            <a:endParaRPr lang="ru-RU" b="1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625333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649036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903649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dirty="0" smtClean="0">
                <a:effectLst>
                  <a:reflection blurRad="6350" stA="55000" endA="300" endPos="45500" dir="5400000" sy="-100000" algn="bl" rotWithShape="0"/>
                </a:effectLst>
              </a:rPr>
              <a:t>         ГРАЖДАНИН</a:t>
            </a:r>
            <a:r>
              <a:rPr lang="ru-RU" sz="2800" dirty="0">
                <a:effectLst>
                  <a:reflection blurRad="6350" stA="55000" endA="300" endPos="45500" dir="5400000" sy="-100000" algn="bl" rotWithShape="0"/>
                </a:effectLst>
              </a:rPr>
              <a:t>, </a:t>
            </a:r>
          </a:p>
          <a:p>
            <a:pPr>
              <a:defRPr/>
            </a:pPr>
            <a:r>
              <a:rPr lang="ru-RU" sz="2800" dirty="0" smtClean="0">
                <a:effectLst>
                  <a:reflection blurRad="6350" stA="55000" endA="300" endPos="45500" dir="5400000" sy="-100000" algn="bl" rotWithShape="0"/>
                </a:effectLst>
              </a:rPr>
              <a:t>         ЕГО </a:t>
            </a:r>
            <a:r>
              <a:rPr lang="ru-RU" sz="2800" dirty="0">
                <a:effectLst>
                  <a:reflection blurRad="6350" stA="55000" endA="300" endPos="45500" dir="5400000" sy="-100000" algn="bl" rotWithShape="0"/>
                </a:effectLst>
              </a:rPr>
              <a:t>УЧАСТИЕ В БЮДЖЕТНОМ ПРОЦЕССЕ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547813" y="1928813"/>
            <a:ext cx="583247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 smtClean="0"/>
              <a:t>           Помогает </a:t>
            </a:r>
            <a:r>
              <a:rPr lang="ru-RU" sz="1500" dirty="0"/>
              <a:t>формировать доходную часть бюджета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1973263" y="4110038"/>
            <a:ext cx="4975226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 smtClean="0"/>
              <a:t>     Получает </a:t>
            </a:r>
            <a:r>
              <a:rPr lang="ru-RU" sz="1500" dirty="0"/>
              <a:t>социальные гарантии (образование, здравоохранение, </a:t>
            </a:r>
            <a:r>
              <a:rPr lang="ru-RU" sz="1500" dirty="0" smtClean="0"/>
              <a:t>жилищно-коммунальные услуги, </a:t>
            </a:r>
            <a:r>
              <a:rPr lang="ru-RU" sz="1500" dirty="0"/>
              <a:t>культура, физическая культура и спорт, социальные льготы и другие направления социальных гарантий населению) – расходная часть бюджета </a:t>
            </a: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2338388" y="1196975"/>
            <a:ext cx="4249737" cy="792163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 smtClean="0"/>
              <a:t>                                   ГРАЖДАНИН  </a:t>
            </a:r>
          </a:p>
          <a:p>
            <a:pPr>
              <a:defRPr/>
            </a:pPr>
            <a:r>
              <a:rPr lang="ru-RU" sz="1500" dirty="0" smtClean="0"/>
              <a:t>                         как налогоплательщик</a:t>
            </a:r>
            <a:endParaRPr lang="ru-RU" sz="1500" dirty="0"/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2338388" y="3294063"/>
            <a:ext cx="4249737" cy="792162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 smtClean="0"/>
              <a:t>                                    ГРАЖДАНИН </a:t>
            </a:r>
            <a:endParaRPr lang="ru-RU" sz="1500" dirty="0"/>
          </a:p>
          <a:p>
            <a:pPr>
              <a:defRPr/>
            </a:pPr>
            <a:r>
              <a:rPr lang="ru-RU" sz="1500" dirty="0" smtClean="0"/>
              <a:t>              как </a:t>
            </a:r>
            <a:r>
              <a:rPr lang="ru-RU" sz="1500" dirty="0"/>
              <a:t>получатель социальных гарантий</a:t>
            </a:r>
          </a:p>
        </p:txBody>
      </p:sp>
      <p:pic>
        <p:nvPicPr>
          <p:cNvPr id="13319" name="Picture 2" descr="C:\Users\Public\Pictures\Sample Pictures\129324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46325" y="2252663"/>
            <a:ext cx="42418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3" descr="C:\Users\Public\Pictures\Sample Pictures\здр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88988" y="3990975"/>
            <a:ext cx="614362" cy="6365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4" descr="C:\Users\Public\Pictures\Sample Pictures\обра.jpg"/>
          <p:cNvPicPr>
            <a:picLocks noChangeAspect="1" noChangeArrowheads="1"/>
          </p:cNvPicPr>
          <p:nvPr/>
        </p:nvPicPr>
        <p:blipFill>
          <a:blip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88988" y="5187950"/>
            <a:ext cx="614362" cy="6413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5" descr="C:\Users\Public\Pictures\Sample Pictures\культ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00950" y="3990975"/>
            <a:ext cx="6350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3" name="Picture 6" descr="C:\Users\Public\Pictures\Sample Pictures\жкх.jpg"/>
          <p:cNvPicPr>
            <a:picLocks noChangeAspect="1" noChangeArrowheads="1"/>
          </p:cNvPicPr>
          <p:nvPr/>
        </p:nvPicPr>
        <p:blipFill>
          <a:blip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20000" y="5187950"/>
            <a:ext cx="617538" cy="641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4" name="Picture 7" descr="C:\Users\Public\Pictures\Sample Pictures\спорт.jpg"/>
          <p:cNvPicPr>
            <a:picLocks noChangeAspect="1" noChangeArrowheads="1"/>
          </p:cNvPicPr>
          <p:nvPr/>
        </p:nvPicPr>
        <p:blipFill>
          <a:blip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03350" y="4618038"/>
            <a:ext cx="569913" cy="56991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5" name="Picture 8" descr="C:\Users\Public\Pictures\Sample Pictures\обр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948488" y="4581525"/>
            <a:ext cx="671512" cy="6064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326" name="TextBox 6"/>
          <p:cNvSpPr txBox="1">
            <a:spLocks noChangeArrowheads="1"/>
          </p:cNvSpPr>
          <p:nvPr/>
        </p:nvSpPr>
        <p:spPr bwMode="auto">
          <a:xfrm>
            <a:off x="323850" y="5829300"/>
            <a:ext cx="86407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300" dirty="0"/>
              <a:t>Граждане – как налогоплательщики, и как потребители муниципальных услуг – должны быть уверены в том, что передаваемые ими в распоряжение муниципального образования средства используются прозрачно и эффективно, приносят конкретные результаты как для общества в целом, так и для каждой семьи, для каждого человека</a:t>
            </a:r>
            <a:endParaRPr lang="ru-RU" sz="1000" dirty="0"/>
          </a:p>
        </p:txBody>
      </p:sp>
      <p:sp>
        <p:nvSpPr>
          <p:cNvPr id="16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C3D7CA31-2F26-4B21-BC92-35E48816A07E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pic>
        <p:nvPicPr>
          <p:cNvPr id="17" name="Picture 7" descr="C:\Users\Public\Pictures\Sample Pictures\спорт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15256" y="4611003"/>
            <a:ext cx="569913" cy="56991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C:\Users\Public\Pictures\Sample Pictures\обра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88988" y="5180915"/>
            <a:ext cx="614362" cy="6413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C:\Users\Public\Pictures\Sample Pictures\жкх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20000" y="5180915"/>
            <a:ext cx="617538" cy="641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3051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64977" y="3673026"/>
            <a:ext cx="3260323" cy="2026670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КОНСОЛИДИРО -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ВАННЫЙ МУНИЦИПАЛЬ-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НЫЙ БЮДЖЕТ</a:t>
            </a:r>
          </a:p>
        </p:txBody>
      </p:sp>
      <p:sp>
        <p:nvSpPr>
          <p:cNvPr id="31760" name="AutoShape 19"/>
          <p:cNvSpPr>
            <a:spLocks noChangeArrowheads="1"/>
          </p:cNvSpPr>
          <p:nvPr/>
        </p:nvSpPr>
        <p:spPr bwMode="auto">
          <a:xfrm>
            <a:off x="5508625" y="3213100"/>
            <a:ext cx="2735263" cy="144145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eaLnBrk="1" hangingPunct="1">
              <a:defRPr/>
            </a:pPr>
            <a:r>
              <a:rPr lang="ru-RU" b="1" dirty="0">
                <a:solidFill>
                  <a:srgbClr val="25406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Бюджет</a:t>
            </a:r>
          </a:p>
          <a:p>
            <a:pPr eaLnBrk="1" hangingPunct="1">
              <a:defRPr/>
            </a:pPr>
            <a:r>
              <a:rPr lang="ru-RU" b="1" dirty="0">
                <a:solidFill>
                  <a:srgbClr val="25406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муниципального</a:t>
            </a:r>
          </a:p>
          <a:p>
            <a:pPr eaLnBrk="1" hangingPunct="1">
              <a:defRPr/>
            </a:pPr>
            <a:r>
              <a:rPr lang="ru-RU" b="1" dirty="0">
                <a:solidFill>
                  <a:srgbClr val="25406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района</a:t>
            </a:r>
            <a:endParaRPr lang="ru-RU" dirty="0">
              <a:solidFill>
                <a:srgbClr val="25406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1762" name="AutoShape 22"/>
          <p:cNvSpPr>
            <a:spLocks noChangeArrowheads="1"/>
          </p:cNvSpPr>
          <p:nvPr/>
        </p:nvSpPr>
        <p:spPr bwMode="auto">
          <a:xfrm>
            <a:off x="5508625" y="5229225"/>
            <a:ext cx="2663825" cy="146685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eaLnBrk="1" hangingPunct="1">
              <a:defRPr/>
            </a:pPr>
            <a:r>
              <a:rPr lang="ru-RU" b="1" dirty="0">
                <a:solidFill>
                  <a:srgbClr val="25406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Бюджеты сельских</a:t>
            </a:r>
          </a:p>
          <a:p>
            <a:pPr eaLnBrk="1" hangingPunct="1">
              <a:defRPr/>
            </a:pPr>
            <a:r>
              <a:rPr lang="ru-RU" b="1" dirty="0">
                <a:solidFill>
                  <a:srgbClr val="25406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b="1" dirty="0" smtClean="0">
                <a:solidFill>
                  <a:srgbClr val="25406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(</a:t>
            </a:r>
            <a:r>
              <a:rPr lang="ru-RU" b="1" dirty="0">
                <a:solidFill>
                  <a:srgbClr val="25406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9</a:t>
            </a:r>
            <a:r>
              <a:rPr lang="ru-RU" b="1" dirty="0" smtClean="0">
                <a:solidFill>
                  <a:srgbClr val="25406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) </a:t>
            </a:r>
            <a:r>
              <a:rPr lang="ru-RU" b="1" dirty="0">
                <a:solidFill>
                  <a:srgbClr val="25406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 городского</a:t>
            </a:r>
          </a:p>
          <a:p>
            <a:pPr eaLnBrk="1" hangingPunct="1">
              <a:defRPr/>
            </a:pPr>
            <a:r>
              <a:rPr lang="ru-RU" b="1" dirty="0">
                <a:solidFill>
                  <a:srgbClr val="25406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(1) поселений</a:t>
            </a:r>
            <a:endParaRPr lang="ru-RU" dirty="0">
              <a:solidFill>
                <a:srgbClr val="25406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1484313"/>
            <a:ext cx="9144000" cy="1052512"/>
          </a:xfrm>
          <a:prstGeom prst="rect">
            <a:avLst/>
          </a:prstGeom>
          <a:solidFill>
            <a:srgbClr val="7030A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400" b="1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  Бюджетная </a:t>
            </a:r>
            <a:r>
              <a:rPr lang="ru-RU" sz="3400" b="1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система </a:t>
            </a:r>
            <a:r>
              <a:rPr lang="ru-RU" sz="3400" b="1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Дергачевского </a:t>
            </a:r>
            <a:r>
              <a:rPr lang="ru-RU" sz="3400" b="1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района</a:t>
            </a:r>
            <a:endParaRPr lang="ru-RU" sz="3400" i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8" name="Line 7"/>
          <p:cNvSpPr>
            <a:spLocks noChangeShapeType="1"/>
          </p:cNvSpPr>
          <p:nvPr/>
        </p:nvSpPr>
        <p:spPr bwMode="auto">
          <a:xfrm flipH="1">
            <a:off x="4572000" y="3716338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 dirty="0"/>
          </a:p>
        </p:txBody>
      </p:sp>
      <p:sp>
        <p:nvSpPr>
          <p:cNvPr id="8199" name="Line 8"/>
          <p:cNvSpPr>
            <a:spLocks noChangeShapeType="1"/>
          </p:cNvSpPr>
          <p:nvPr/>
        </p:nvSpPr>
        <p:spPr bwMode="auto">
          <a:xfrm flipH="1">
            <a:off x="4572000" y="6237288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 dirty="0"/>
          </a:p>
        </p:txBody>
      </p:sp>
      <p:sp>
        <p:nvSpPr>
          <p:cNvPr id="8200" name="Line 9"/>
          <p:cNvSpPr>
            <a:spLocks noChangeShapeType="1"/>
          </p:cNvSpPr>
          <p:nvPr/>
        </p:nvSpPr>
        <p:spPr bwMode="auto">
          <a:xfrm>
            <a:off x="4572000" y="3716338"/>
            <a:ext cx="0" cy="2520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 dirty="0"/>
          </a:p>
        </p:txBody>
      </p:sp>
      <p:sp>
        <p:nvSpPr>
          <p:cNvPr id="8201" name="Line 10"/>
          <p:cNvSpPr>
            <a:spLocks noChangeShapeType="1"/>
          </p:cNvSpPr>
          <p:nvPr/>
        </p:nvSpPr>
        <p:spPr bwMode="auto">
          <a:xfrm>
            <a:off x="3851275" y="4724400"/>
            <a:ext cx="7191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 dirty="0"/>
          </a:p>
        </p:txBody>
      </p:sp>
      <p:sp>
        <p:nvSpPr>
          <p:cNvPr id="11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604448" y="6356350"/>
            <a:ext cx="432048" cy="365125"/>
          </a:xfrm>
        </p:spPr>
        <p:txBody>
          <a:bodyPr/>
          <a:lstStyle/>
          <a:p>
            <a:pPr>
              <a:defRPr/>
            </a:pPr>
            <a:fld id="{C3D7CA31-2F26-4B21-BC92-35E48816A07E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884797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61648" cy="6336704"/>
          </a:xfrm>
          <a:noFill/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Общая характеристика Дергачевского района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Площадь </a:t>
            </a:r>
            <a:r>
              <a:rPr lang="ru-RU" sz="22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Дергачевского района – 4,5 тыс.кв.км. Это самый большой </a:t>
            </a: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2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площади административный район области. </a:t>
            </a:r>
            <a:r>
              <a:rPr lang="en-US" sz="2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2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 Дергачевского района  входят муниципальные образования, определенные Законом Саратовской области «О муниципальных образованиях, входящих в состав Дергачевского муниципального района</a:t>
            </a: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»:</a:t>
            </a:r>
            <a:r>
              <a:rPr lang="en-US" sz="2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со статусом городского поселения – Дергачевское муниципальное образование</a:t>
            </a: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sz="2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со статусом сельского поселения – Верхазовское, Восточное,  Демьсское, </a:t>
            </a: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Зерновское</a:t>
            </a:r>
            <a:r>
              <a:rPr lang="ru-RU" sz="22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Камышевское</a:t>
            </a: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Октябрьское,  Орошаемое, </a:t>
            </a: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Сафаровское</a:t>
            </a:r>
            <a:r>
              <a:rPr lang="ru-RU" sz="22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Советское муниципальные образования.</a:t>
            </a:r>
            <a:br>
              <a:rPr lang="ru-RU" sz="22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604448" y="6356350"/>
            <a:ext cx="432048" cy="501650"/>
          </a:xfrm>
        </p:spPr>
        <p:txBody>
          <a:bodyPr/>
          <a:lstStyle/>
          <a:p>
            <a:pPr>
              <a:defRPr/>
            </a:pPr>
            <a:fld id="{C3D7CA31-2F26-4B21-BC92-35E48816A07E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5367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7123" y="116631"/>
            <a:ext cx="8248181" cy="648073"/>
          </a:xfrm>
          <a:noFill/>
          <a:ln>
            <a:noFill/>
          </a:ln>
          <a:extLst/>
        </p:spPr>
        <p:txBody>
          <a:bodyPr>
            <a:normAutofit/>
          </a:bodyPr>
          <a:lstStyle/>
          <a:p>
            <a:pPr>
              <a:defRPr/>
            </a:pPr>
            <a:r>
              <a:rPr lang="ru-RU" sz="17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Основные показатели </a:t>
            </a:r>
            <a:r>
              <a:rPr lang="ru-RU" sz="17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социально-экономического </a:t>
            </a:r>
            <a:r>
              <a:rPr lang="ru-RU" sz="17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развития         Дергачевского муниципального района 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671467" y="6531848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C3D7CA31-2F26-4B21-BC92-35E48816A07E}" type="slidenum">
              <a:rPr lang="ru-RU" sz="1400"/>
              <a:pPr/>
              <a:t>9</a:t>
            </a:fld>
            <a:endParaRPr lang="ru-RU" sz="14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58" y="785792"/>
          <a:ext cx="8572559" cy="5929355"/>
        </p:xfrm>
        <a:graphic>
          <a:graphicData uri="http://schemas.openxmlformats.org/drawingml/2006/table">
            <a:tbl>
              <a:tblPr/>
              <a:tblGrid>
                <a:gridCol w="3722497"/>
                <a:gridCol w="849535"/>
                <a:gridCol w="1119837"/>
                <a:gridCol w="961517"/>
                <a:gridCol w="957656"/>
                <a:gridCol w="961517"/>
              </a:tblGrid>
              <a:tr h="222908"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 НАИМЕНОВАНИЕ ПОКАЗАТЕЛЯ </a:t>
                      </a:r>
                    </a:p>
                  </a:txBody>
                  <a:tcPr marL="7639" marR="7639" marT="76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ЕД. ИЗМ. </a:t>
                      </a:r>
                    </a:p>
                  </a:txBody>
                  <a:tcPr marL="7639" marR="7639" marT="76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2019 год </a:t>
                      </a:r>
                    </a:p>
                  </a:txBody>
                  <a:tcPr marL="7639" marR="7639" marT="76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2020 год</a:t>
                      </a:r>
                    </a:p>
                  </a:txBody>
                  <a:tcPr marL="7639" marR="7639" marT="76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2021 год</a:t>
                      </a:r>
                    </a:p>
                  </a:txBody>
                  <a:tcPr marL="7639" marR="7639" marT="76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2022 </a:t>
                      </a:r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год</a:t>
                      </a:r>
                    </a:p>
                  </a:txBody>
                  <a:tcPr marL="7639" marR="7639" marT="76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40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отчет</a:t>
                      </a:r>
                    </a:p>
                  </a:txBody>
                  <a:tcPr marL="7639" marR="7639" marT="76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отчет</a:t>
                      </a:r>
                    </a:p>
                  </a:txBody>
                  <a:tcPr marL="7639" marR="7639" marT="76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отчет</a:t>
                      </a:r>
                      <a:endParaRPr lang="ru-RU" sz="13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639" marR="7639" marT="76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отчет</a:t>
                      </a:r>
                    </a:p>
                  </a:txBody>
                  <a:tcPr marL="7639" marR="7639" marT="76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2908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ЧИСЛЕННОСТЬ НАСЕЛЕНИЯ, </a:t>
                      </a:r>
                    </a:p>
                  </a:txBody>
                  <a:tcPr marL="7639" marR="7639" marT="76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ЧЕЛ. </a:t>
                      </a:r>
                    </a:p>
                  </a:txBody>
                  <a:tcPr marL="7639" marR="7639" marT="76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17305</a:t>
                      </a:r>
                    </a:p>
                  </a:txBody>
                  <a:tcPr marL="7639" marR="7639" marT="76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17257</a:t>
                      </a:r>
                    </a:p>
                  </a:txBody>
                  <a:tcPr marL="7639" marR="7639" marT="76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17255</a:t>
                      </a:r>
                    </a:p>
                  </a:txBody>
                  <a:tcPr marL="7639" marR="7639" marT="76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3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16484</a:t>
                      </a:r>
                      <a:endParaRPr lang="ru-RU" sz="13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639" marR="7639" marT="76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2908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В ТОМ ЧИСЛЕ</a:t>
                      </a:r>
                    </a:p>
                  </a:txBody>
                  <a:tcPr marL="7639" marR="7639" marT="76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39" marR="7639" marT="76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39" marR="7639" marT="76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39" marR="7639" marT="76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39" marR="7639" marT="76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2908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- МОЛОЖЕ ТРУДОСПОСОБНОГО ВОЗРАСТА</a:t>
                      </a:r>
                    </a:p>
                  </a:txBody>
                  <a:tcPr marL="7639" marR="7639" marT="76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3480</a:t>
                      </a:r>
                    </a:p>
                  </a:txBody>
                  <a:tcPr marL="7639" marR="7639" marT="76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3443</a:t>
                      </a:r>
                    </a:p>
                  </a:txBody>
                  <a:tcPr marL="7639" marR="7639" marT="76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3360</a:t>
                      </a:r>
                    </a:p>
                  </a:txBody>
                  <a:tcPr marL="7639" marR="7639" marT="76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3357</a:t>
                      </a:r>
                    </a:p>
                  </a:txBody>
                  <a:tcPr marL="7639" marR="7639" marT="76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2908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- В ТРУДОСПОСОБНОМ ВОЗРАСТЕ</a:t>
                      </a:r>
                    </a:p>
                  </a:txBody>
                  <a:tcPr marL="7639" marR="7639" marT="76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8515</a:t>
                      </a:r>
                    </a:p>
                  </a:txBody>
                  <a:tcPr marL="7639" marR="7639" marT="76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8501</a:t>
                      </a:r>
                    </a:p>
                  </a:txBody>
                  <a:tcPr marL="7639" marR="7639" marT="76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8484</a:t>
                      </a:r>
                    </a:p>
                  </a:txBody>
                  <a:tcPr marL="7639" marR="7639" marT="76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3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8424</a:t>
                      </a:r>
                      <a:endParaRPr lang="ru-RU" sz="13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639" marR="7639" marT="76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34054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- СТАРШЕ ТРУДОСПОСОБНОГО ВОЗРАСТА </a:t>
                      </a:r>
                    </a:p>
                  </a:txBody>
                  <a:tcPr marL="7639" marR="7639" marT="76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5310</a:t>
                      </a:r>
                    </a:p>
                  </a:txBody>
                  <a:tcPr marL="7639" marR="7639" marT="76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5313</a:t>
                      </a:r>
                    </a:p>
                  </a:txBody>
                  <a:tcPr marL="7639" marR="7639" marT="76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5411</a:t>
                      </a:r>
                    </a:p>
                  </a:txBody>
                  <a:tcPr marL="7639" marR="7639" marT="76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5110</a:t>
                      </a:r>
                      <a:endParaRPr lang="ru-RU" sz="13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639" marR="7639" marT="76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054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ЧИСЛЕННОСТЬ РАБОТАЮЩИХ </a:t>
                      </a:r>
                    </a:p>
                  </a:txBody>
                  <a:tcPr marL="7639" marR="7639" marT="76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ЧЕЛ. </a:t>
                      </a:r>
                    </a:p>
                  </a:txBody>
                  <a:tcPr marL="7639" marR="7639" marT="76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2921</a:t>
                      </a:r>
                    </a:p>
                  </a:txBody>
                  <a:tcPr marL="7639" marR="7639" marT="76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2700</a:t>
                      </a:r>
                    </a:p>
                  </a:txBody>
                  <a:tcPr marL="7639" marR="7639" marT="76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2781</a:t>
                      </a:r>
                    </a:p>
                  </a:txBody>
                  <a:tcPr marL="7639" marR="7639" marT="76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3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2681</a:t>
                      </a:r>
                      <a:endParaRPr lang="ru-RU" sz="13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639" marR="7639" marT="76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6810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ФОНД ОПЛАТЫ ТРУДА </a:t>
                      </a:r>
                    </a:p>
                  </a:txBody>
                  <a:tcPr marL="7639" marR="7639" marT="76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ТЫС. РУБЛЕЙ </a:t>
                      </a:r>
                    </a:p>
                  </a:txBody>
                  <a:tcPr marL="7639" marR="7639" marT="76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798150,1</a:t>
                      </a:r>
                    </a:p>
                  </a:txBody>
                  <a:tcPr marL="7639" marR="7639" marT="76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834043,2</a:t>
                      </a:r>
                    </a:p>
                  </a:txBody>
                  <a:tcPr marL="7639" marR="7639" marT="76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878763,0</a:t>
                      </a:r>
                    </a:p>
                  </a:txBody>
                  <a:tcPr marL="7639" marR="7639" marT="76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1004377,3</a:t>
                      </a:r>
                      <a:endParaRPr lang="ru-RU" sz="13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639" marR="7639" marT="76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6810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ИНДЕКС ПРОМЫШЛЕННОГО ПРОИЗВОДСТВА</a:t>
                      </a:r>
                    </a:p>
                  </a:txBody>
                  <a:tcPr marL="7639" marR="7639" marT="76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7639" marR="7639" marT="76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59,4</a:t>
                      </a:r>
                    </a:p>
                  </a:txBody>
                  <a:tcPr marL="7639" marR="7639" marT="76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57,9</a:t>
                      </a:r>
                    </a:p>
                  </a:txBody>
                  <a:tcPr marL="7639" marR="7639" marT="76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75,8</a:t>
                      </a:r>
                    </a:p>
                  </a:txBody>
                  <a:tcPr marL="7639" marR="7639" marT="76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77</a:t>
                      </a:r>
                      <a:endParaRPr lang="ru-RU" sz="13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639" marR="7639" marT="76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6810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ИНВЕСТИЦИИ В ОСНОВНОЙ КАПИТАЛ</a:t>
                      </a:r>
                    </a:p>
                  </a:txBody>
                  <a:tcPr marL="7639" marR="7639" marT="76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ТЫС. РУБЛЕЙ</a:t>
                      </a:r>
                    </a:p>
                  </a:txBody>
                  <a:tcPr marL="7639" marR="7639" marT="76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299772</a:t>
                      </a:r>
                    </a:p>
                  </a:txBody>
                  <a:tcPr marL="7639" marR="7639" marT="76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334133</a:t>
                      </a:r>
                    </a:p>
                  </a:txBody>
                  <a:tcPr marL="7639" marR="7639" marT="76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346017</a:t>
                      </a:r>
                    </a:p>
                  </a:txBody>
                  <a:tcPr marL="7639" marR="7639" marT="76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332645</a:t>
                      </a:r>
                      <a:endParaRPr lang="ru-RU" sz="13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639" marR="7639" marT="76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7987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ОБЪЁМ ОТГРУЖЕННЫХ ТОВАРОВ СОБСТВЕННОГО ПРОИЗВОДСТВА         (ПО ОКЭД  С, D, E) </a:t>
                      </a:r>
                    </a:p>
                  </a:txBody>
                  <a:tcPr marL="7639" marR="7639" marT="76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ТЫС. РУБЛЕЙ </a:t>
                      </a:r>
                    </a:p>
                  </a:txBody>
                  <a:tcPr marL="7639" marR="7639" marT="76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130474,2</a:t>
                      </a:r>
                    </a:p>
                  </a:txBody>
                  <a:tcPr marL="7639" marR="7639" marT="76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86534,2</a:t>
                      </a:r>
                    </a:p>
                  </a:txBody>
                  <a:tcPr marL="7639" marR="7639" marT="76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135700,2</a:t>
                      </a:r>
                    </a:p>
                  </a:txBody>
                  <a:tcPr marL="7639" marR="7639" marT="76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95431,4</a:t>
                      </a:r>
                      <a:endParaRPr lang="ru-RU" sz="13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639" marR="7639" marT="76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696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ОБЪЕМ ВАЛОВОЙ ПРОДУКЦИИ СЕЛЬСКОГО ХОЗЯЙСТВА </a:t>
                      </a:r>
                    </a:p>
                  </a:txBody>
                  <a:tcPr marL="7639" marR="7639" marT="76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МЛН. РУБЛЕЙ </a:t>
                      </a:r>
                    </a:p>
                  </a:txBody>
                  <a:tcPr marL="7639" marR="7639" marT="76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3618,8</a:t>
                      </a:r>
                    </a:p>
                  </a:txBody>
                  <a:tcPr marL="7639" marR="7639" marT="76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3955</a:t>
                      </a:r>
                    </a:p>
                  </a:txBody>
                  <a:tcPr marL="7639" marR="7639" marT="76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4294,5</a:t>
                      </a:r>
                    </a:p>
                  </a:txBody>
                  <a:tcPr marL="7639" marR="7639" marT="76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4312,6</a:t>
                      </a:r>
                    </a:p>
                  </a:txBody>
                  <a:tcPr marL="7639" marR="7639" marT="76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3467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ОБОРОТ РОЗНИЧНОЙ ТОРГОВЛИ </a:t>
                      </a:r>
                    </a:p>
                  </a:txBody>
                  <a:tcPr marL="7639" marR="7639" marT="76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ТЫС. РУБЛЕЙ </a:t>
                      </a:r>
                    </a:p>
                  </a:txBody>
                  <a:tcPr marL="7639" marR="7639" marT="76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129803,0</a:t>
                      </a:r>
                    </a:p>
                  </a:txBody>
                  <a:tcPr marL="7639" marR="7639" marT="76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136605,0</a:t>
                      </a:r>
                    </a:p>
                  </a:txBody>
                  <a:tcPr marL="7639" marR="7639" marT="76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132508,4</a:t>
                      </a:r>
                    </a:p>
                  </a:txBody>
                  <a:tcPr marL="7639" marR="7639" marT="76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224924,3</a:t>
                      </a:r>
                      <a:endParaRPr lang="ru-RU" sz="13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639" marR="7639" marT="76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6961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ОБОРОТ ОБЩЕСТВЕННОГО ПИТАНИЯ </a:t>
                      </a:r>
                    </a:p>
                  </a:txBody>
                  <a:tcPr marL="7639" marR="7639" marT="76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ТЫС. РУБЛЕЙ </a:t>
                      </a:r>
                    </a:p>
                  </a:txBody>
                  <a:tcPr marL="7639" marR="7639" marT="76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21176,0</a:t>
                      </a:r>
                    </a:p>
                  </a:txBody>
                  <a:tcPr marL="7639" marR="7639" marT="76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15867,0</a:t>
                      </a:r>
                    </a:p>
                  </a:txBody>
                  <a:tcPr marL="7639" marR="7639" marT="76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27174,0</a:t>
                      </a:r>
                    </a:p>
                  </a:txBody>
                  <a:tcPr marL="7639" marR="7639" marT="76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6409,0</a:t>
                      </a:r>
                      <a:endParaRPr lang="ru-RU" sz="13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639" marR="7639" marT="76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45816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ИНДЕКС ПОТРЕБИТЕЛЬСКИХ ЦЕН (НА КОНЕЦ ГОДА) </a:t>
                      </a:r>
                    </a:p>
                  </a:txBody>
                  <a:tcPr marL="7639" marR="7639" marT="76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% </a:t>
                      </a:r>
                    </a:p>
                  </a:txBody>
                  <a:tcPr marL="7639" marR="7639" marT="76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103,8</a:t>
                      </a:r>
                    </a:p>
                  </a:txBody>
                  <a:tcPr marL="7639" marR="7639" marT="76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104,9</a:t>
                      </a:r>
                    </a:p>
                  </a:txBody>
                  <a:tcPr marL="7639" marR="7639" marT="76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103,9</a:t>
                      </a:r>
                    </a:p>
                  </a:txBody>
                  <a:tcPr marL="7639" marR="7639" marT="76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3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111,27</a:t>
                      </a:r>
                      <a:endParaRPr lang="ru-RU" sz="13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639" marR="7639" marT="763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4054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СРЕДНЕМЕСЯЧНАЯ ЗАРАБОТНАЯ ПЛАТА </a:t>
                      </a:r>
                    </a:p>
                  </a:txBody>
                  <a:tcPr marL="7639" marR="7639" marT="76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РУБ. </a:t>
                      </a:r>
                    </a:p>
                  </a:txBody>
                  <a:tcPr marL="7639" marR="7639" marT="76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21994,9</a:t>
                      </a:r>
                    </a:p>
                  </a:txBody>
                  <a:tcPr marL="7639" marR="7639" marT="76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25740,2</a:t>
                      </a:r>
                    </a:p>
                  </a:txBody>
                  <a:tcPr marL="7639" marR="7639" marT="763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25882,9</a:t>
                      </a:r>
                    </a:p>
                  </a:txBody>
                  <a:tcPr marL="7639" marR="7639" marT="76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31219,0</a:t>
                      </a:r>
                      <a:endParaRPr lang="ru-RU" sz="13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639" marR="7639" marT="76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7878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18871</TotalTime>
  <Words>5718</Words>
  <Application>Microsoft Office PowerPoint</Application>
  <PresentationFormat>Экран (4:3)</PresentationFormat>
  <Paragraphs>1223</Paragraphs>
  <Slides>55</Slides>
  <Notes>27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55</vt:i4>
      </vt:variant>
    </vt:vector>
  </HeadingPairs>
  <TitlesOfParts>
    <vt:vector size="58" baseType="lpstr">
      <vt:lpstr>5_Тема Office</vt:lpstr>
      <vt:lpstr>2_Тема Office</vt:lpstr>
      <vt:lpstr>Worksheet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Общая характеристика Дергачевского района  Площадь Дергачевского района – 4,5 тыс.кв.км. Это самый большой по площади административный район области.  В состав Дергачевского района  входят муниципальные образования, определенные Законом Саратовской области «О муниципальных образованиях, входящих в состав Дергачевского муниципального района»:   - со статусом городского поселения – Дергачевское муниципальное образование;  - со статусом сельского поселения – Верхазовское, Восточное,  Демьсское, Зерновское, Камышевское, Октябрьское,  Орошаемое, Сафаровское, Советское муниципальные образования.   </vt:lpstr>
      <vt:lpstr>Основные показатели социально-экономического развития         Дергачевского муниципального района  </vt:lpstr>
      <vt:lpstr> Основные задачи бюджетной и налоговой политики Дергачевского муниципального района в 2021 году </vt:lpstr>
      <vt:lpstr>      Основные характеристики  консолидированного бюджета  Дергачевского муниципального района  за период  2020-2022 года </vt:lpstr>
      <vt:lpstr>      Основные параметры бюджета  Дергачевского муниципального района за 2021 год</vt:lpstr>
      <vt:lpstr>      Основные параметры бюджета  Дергачевского муниципального района за 2022 год</vt:lpstr>
      <vt:lpstr> Основные параметры бюджета  Дергачевского муниципального района за 2022 год</vt:lpstr>
      <vt:lpstr>Доходы бюджета</vt:lpstr>
      <vt:lpstr>Структура доходов бюджета Дергачевского муниципального района за 2022 год (тыс. руб.,%)</vt:lpstr>
      <vt:lpstr>Динамика поступления налоговых и неналоговых доходов  бюджета Дергачевского муниципального района за период 2020- 2022  года  (тыс. рублей)</vt:lpstr>
      <vt:lpstr>Структура  основных  налоговых  доходов  бюджета  Дергачевского муниципального района за 2022 год                                                                                                                                                          (тыс. рублей)</vt:lpstr>
      <vt:lpstr>Структура  основных  неналоговых  доходов  бюджета  Дергачевского муниципального района за 2021 год                                                                                                                                                          (тыс. рублей) </vt:lpstr>
      <vt:lpstr>Динамика поступления НДФЛ в бюджет Дергачевского муниципального района за 2018-2022 года (тыс.руб.)</vt:lpstr>
      <vt:lpstr>Динамика поступления налогов на совокупный доход в бюджет Дергачевского муниципального района  за 2018-2022 года (тыс.руб.)</vt:lpstr>
      <vt:lpstr>Динамика поступления неналоговых доходов в бюджет Дергачевского муниципального района  за 2019-2022 года (тыс.руб.)</vt:lpstr>
      <vt:lpstr>Слайд 23</vt:lpstr>
      <vt:lpstr>                Безвозмездные поступления  в бюджет Дергачевского муниципального района за 2018-2021  года</vt:lpstr>
      <vt:lpstr>Слайд 25</vt:lpstr>
      <vt:lpstr>Слайд 26</vt:lpstr>
      <vt:lpstr>Слайд 27</vt:lpstr>
      <vt:lpstr>              Динамика по расходам бюджета  Дергачевского муниципального района  (тыс. руб.)  </vt:lpstr>
      <vt:lpstr>Доля расходов социального характера бюджета   Дергачевского муниципального района в  2022 году </vt:lpstr>
      <vt:lpstr>        Уровень финансирования социальной сферы Дергачевского    муниципального района   (тыс. руб.) </vt:lpstr>
      <vt:lpstr>Расходы бюджета Дергачевского муниципального района за 2022 год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по разделам и подразделам классификации расходов бюджета</vt:lpstr>
      <vt:lpstr>Расходы бюджета Дергачевского муниципального района за 2022 год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по разделам и подразделам классификации расходов бюджета</vt:lpstr>
      <vt:lpstr>Слайд 33</vt:lpstr>
      <vt:lpstr>Слайд 34</vt:lpstr>
      <vt:lpstr>Муниципальная программа  «Развитие  образования Дергачевского муниципального района» за 2022 год</vt:lpstr>
      <vt:lpstr>Муниципальная программа  «Развитие муниципального автономного учреждения «ДООЛ «Солнечный» за 2022 год</vt:lpstr>
      <vt:lpstr>Муниципальная программа  «Проведение комплексных кадастровых работ на территории Дергачевского муниципального района» за 2022 год</vt:lpstr>
      <vt:lpstr>Муниципальная программа  «Культура  Дергачевского  района»  за 2022 год</vt:lpstr>
      <vt:lpstr>Муниципальная программа  «Комплектование книжных фондов библиотек муниципальных образований   Дергачевского муниципального  района»  за 2022 год</vt:lpstr>
      <vt:lpstr>Муниципальная программа  «Молодежь»  за 2022 год</vt:lpstr>
      <vt:lpstr>Муниципальная программа  «Организация отдыха детей и подростков летом»  за 2022 год</vt:lpstr>
      <vt:lpstr>Муниципальная программа  «Развитие физической культуры  и спорта в Дергачевском муниципальном районе» за 2022 год</vt:lpstr>
      <vt:lpstr>Муниципальная программа  «Снижение рисков и смягчение последствий чрезвычайных ситуаций в Дергачевском муниципальном районе»  за 2022 год</vt:lpstr>
      <vt:lpstr>Муниципальная программа  «Патриотическое воспитание молодежи  Дергачевского района»  за 2022 год</vt:lpstr>
      <vt:lpstr>Муниципальная программа  «Профилактика терроризма и экстремизма в  Дергачевском муниципальном районе» за 2022 год</vt:lpstr>
      <vt:lpstr>Муниципальная программа  «Обеспечение жильем молодых семей  Дергачевского муниципального района» за 2022 год</vt:lpstr>
      <vt:lpstr>Муниципальная программа  «Программа комплексного развития транспортной инфраструктуры Дергачевского муниципального района» за 2022 год</vt:lpstr>
      <vt:lpstr>Муниципальная программа  «Капитальный ремонт и ремонт  автомобильных дорог  общего пользования населенных пунктов Дергачевского муниципального района» за 2022 год</vt:lpstr>
      <vt:lpstr>Муниципальная программа  «Обеспечение эффективности деятельности ОМСУ   Дергачевского муниципального района» за 2022 год</vt:lpstr>
      <vt:lpstr>Муниципальная программа  «Энергосбережение и повышение энергетической эффективности  Дергачевского муниципального района» за 2022 год</vt:lpstr>
      <vt:lpstr>Слайд 51</vt:lpstr>
      <vt:lpstr>Слайд 52</vt:lpstr>
      <vt:lpstr>Муниципальный долг  Дергачевского муниципального района за 2016-2022 года </vt:lpstr>
      <vt:lpstr>Мероприятия по снижению муниципального долга Дергачевского муниципального района в 2022 году</vt:lpstr>
      <vt:lpstr>Слайд 55</vt:lpstr>
    </vt:vector>
  </TitlesOfParts>
  <Company>UPRFIN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Потатуркина Татьяна Андреевна</dc:creator>
  <cp:lastModifiedBy>User</cp:lastModifiedBy>
  <cp:revision>1966</cp:revision>
  <cp:lastPrinted>2019-04-23T06:46:23Z</cp:lastPrinted>
  <dcterms:created xsi:type="dcterms:W3CDTF">2015-06-01T11:45:15Z</dcterms:created>
  <dcterms:modified xsi:type="dcterms:W3CDTF">2023-04-20T03:13:57Z</dcterms:modified>
</cp:coreProperties>
</file>